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302" r:id="rId4"/>
    <p:sldId id="269" r:id="rId5"/>
    <p:sldId id="275" r:id="rId6"/>
    <p:sldId id="298" r:id="rId7"/>
    <p:sldId id="270" r:id="rId8"/>
    <p:sldId id="308" r:id="rId9"/>
    <p:sldId id="309" r:id="rId10"/>
    <p:sldId id="279" r:id="rId11"/>
    <p:sldId id="291" r:id="rId12"/>
    <p:sldId id="305" r:id="rId13"/>
    <p:sldId id="310" r:id="rId14"/>
    <p:sldId id="307" r:id="rId15"/>
    <p:sldId id="273" r:id="rId16"/>
    <p:sldId id="268" r:id="rId17"/>
    <p:sldId id="259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93" autoAdjust="0"/>
  </p:normalViewPr>
  <p:slideViewPr>
    <p:cSldViewPr>
      <p:cViewPr>
        <p:scale>
          <a:sx n="80" d="100"/>
          <a:sy n="80" d="100"/>
        </p:scale>
        <p:origin x="-960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0474E-876D-4643-B9D3-842E8248F1BE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8D15D-372E-42BC-B783-612BC3B2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BEE6DAA-5227-43C1-9423-F432B3C0709B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54BF8E3-A809-495C-8890-7E595D94E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8E3-A809-495C-8890-7E595D94EE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BF8E3-A809-495C-8890-7E595D94EE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931B-C495-4BF2-B844-044D2E51C7EF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6295-2FB4-408C-A58A-6904076C245B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660B-A5B2-4F6C-81FE-7083CAB90405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7520940" cy="54864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520940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23A7-3A00-4B3F-B1A9-62871DFE18B6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A0B9-6216-4A70-BB59-D3EC8999E93B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179B-9F4D-4102-97B8-4211F3CACC29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0354-7BFF-4126-8C5E-9C8D9286DA2F}" type="datetime1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7520940" cy="54864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9AC0-E7F3-4E9F-817B-C3E713773D4E}" type="datetime1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BA1-D215-4DEB-AA70-633FF4A1711C}" type="datetime1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26B-E888-4AEE-AC8E-B97C4F09DC63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C91E-98DE-4B1F-872D-ADADEA7F8913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17A493-76BC-4137-B5A0-2A184746CB5A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1D90FB-C2C9-48EC-950F-06AEB7A7B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6781800" cy="4191000"/>
          </a:xfrm>
        </p:spPr>
        <p:txBody>
          <a:bodyPr>
            <a:normAutofit fontScale="90000"/>
          </a:bodyPr>
          <a:lstStyle/>
          <a:p>
            <a:r>
              <a:rPr lang="en-US" sz="4900" cap="none" dirty="0" smtClean="0"/>
              <a:t>Observed Stratospheric Temperature Changes </a:t>
            </a:r>
            <a:br>
              <a:rPr lang="en-US" sz="4900" cap="none" dirty="0" smtClean="0"/>
            </a:br>
            <a:r>
              <a:rPr lang="en-US" sz="4900" cap="none" dirty="0" smtClean="0"/>
              <a:t>during the Satellite Era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3600" cap="none" dirty="0" smtClean="0"/>
              <a:t/>
            </a:r>
            <a:br>
              <a:rPr lang="en-US" sz="3600" cap="none" dirty="0" smtClean="0"/>
            </a:br>
            <a:r>
              <a:rPr lang="en-US" sz="3100" cap="none" dirty="0" smtClean="0">
                <a:latin typeface="+mn-lt"/>
              </a:rPr>
              <a:t>Dian Seidel, Isaac </a:t>
            </a:r>
            <a:r>
              <a:rPr lang="en-US" sz="3100" cap="none" dirty="0" err="1" smtClean="0">
                <a:latin typeface="+mn-lt"/>
              </a:rPr>
              <a:t>Moradi</a:t>
            </a:r>
            <a:r>
              <a:rPr lang="en-US" sz="3100" cap="none" dirty="0" smtClean="0">
                <a:latin typeface="+mn-lt"/>
              </a:rPr>
              <a:t>, Carl Mears, </a:t>
            </a:r>
            <a:br>
              <a:rPr lang="en-US" sz="3100" cap="none" dirty="0" smtClean="0">
                <a:latin typeface="+mn-lt"/>
              </a:rPr>
            </a:br>
            <a:r>
              <a:rPr lang="en-US" sz="3100" cap="none" dirty="0" smtClean="0">
                <a:latin typeface="+mn-lt"/>
              </a:rPr>
              <a:t>John Nash, Bill Randel, Roger Saunders, </a:t>
            </a:r>
            <a:br>
              <a:rPr lang="en-US" sz="3100" cap="none" dirty="0" smtClean="0">
                <a:latin typeface="+mn-lt"/>
              </a:rPr>
            </a:br>
            <a:r>
              <a:rPr lang="en-US" sz="3100" cap="none" dirty="0" smtClean="0">
                <a:latin typeface="+mn-lt"/>
              </a:rPr>
              <a:t>David Thompson, Cheng-</a:t>
            </a:r>
            <a:r>
              <a:rPr lang="en-US" sz="3100" cap="none" dirty="0" err="1" smtClean="0">
                <a:latin typeface="+mn-lt"/>
              </a:rPr>
              <a:t>Zhi</a:t>
            </a:r>
            <a:r>
              <a:rPr lang="en-US" sz="3100" cap="none" dirty="0" smtClean="0">
                <a:latin typeface="+mn-lt"/>
              </a:rPr>
              <a:t> </a:t>
            </a:r>
            <a:r>
              <a:rPr lang="en-US" sz="3100" cap="none" dirty="0" smtClean="0">
                <a:latin typeface="+mn-lt"/>
              </a:rPr>
              <a:t>Zou</a:t>
            </a:r>
            <a:endParaRPr lang="en-US" sz="5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1725" y="5334000"/>
            <a:ext cx="6781800" cy="914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700" cap="none" dirty="0">
                <a:solidFill>
                  <a:schemeClr val="bg1"/>
                </a:solidFill>
              </a:rPr>
              <a:t>SPARC Temperature Trends Workshop</a:t>
            </a:r>
            <a:br>
              <a:rPr lang="en-US" sz="3700" cap="none" dirty="0">
                <a:solidFill>
                  <a:schemeClr val="bg1"/>
                </a:solidFill>
              </a:rPr>
            </a:br>
            <a:r>
              <a:rPr lang="en-US" sz="3700" cap="none" dirty="0">
                <a:solidFill>
                  <a:schemeClr val="bg1"/>
                </a:solidFill>
              </a:rPr>
              <a:t>9-10 April 2015          </a:t>
            </a:r>
            <a:br>
              <a:rPr lang="en-US" sz="3700" cap="none" dirty="0">
                <a:solidFill>
                  <a:schemeClr val="bg1"/>
                </a:solidFill>
              </a:rPr>
            </a:br>
            <a:r>
              <a:rPr lang="en-US" sz="3700" cap="none" dirty="0">
                <a:solidFill>
                  <a:schemeClr val="bg1"/>
                </a:solidFill>
              </a:rPr>
              <a:t>Victoria, British Columbia</a:t>
            </a:r>
            <a:endParaRPr lang="en-US" sz="7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3495675" cy="3581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b="0" dirty="0" smtClean="0"/>
              <a:t>T’(t) = </a:t>
            </a:r>
          </a:p>
          <a:p>
            <a:pPr marL="45720" indent="0">
              <a:buNone/>
            </a:pPr>
            <a:r>
              <a:rPr lang="en-US" sz="2000" b="0" dirty="0" smtClean="0"/>
              <a:t>a</a:t>
            </a:r>
            <a:r>
              <a:rPr lang="en-US" sz="2000" b="0" baseline="-25000" dirty="0" smtClean="0"/>
              <a:t>1</a:t>
            </a:r>
            <a:r>
              <a:rPr lang="en-US" sz="2000" b="0" dirty="0" smtClean="0"/>
              <a:t> </a:t>
            </a:r>
            <a:r>
              <a:rPr lang="en-US" sz="2000" b="0" dirty="0"/>
              <a:t>(solar) + </a:t>
            </a:r>
            <a:endParaRPr lang="en-US" sz="2000" b="0" dirty="0" smtClean="0"/>
          </a:p>
          <a:p>
            <a:pPr marL="45720" indent="0">
              <a:buNone/>
            </a:pPr>
            <a:r>
              <a:rPr lang="en-US" sz="2000" b="0" dirty="0" smtClean="0"/>
              <a:t>a</a:t>
            </a:r>
            <a:r>
              <a:rPr lang="en-US" sz="2000" b="0" baseline="-25000" dirty="0"/>
              <a:t>2</a:t>
            </a:r>
            <a:r>
              <a:rPr lang="en-US" sz="2000" b="0" dirty="0" smtClean="0"/>
              <a:t> </a:t>
            </a:r>
            <a:r>
              <a:rPr lang="en-US" sz="2000" b="0" dirty="0"/>
              <a:t>(ENSO) + </a:t>
            </a:r>
            <a:endParaRPr lang="en-US" sz="2000" b="0" dirty="0" smtClean="0"/>
          </a:p>
          <a:p>
            <a:pPr marL="45720" indent="0">
              <a:buNone/>
            </a:pPr>
            <a:r>
              <a:rPr lang="en-US" sz="2000" b="0" dirty="0" smtClean="0"/>
              <a:t>a</a:t>
            </a:r>
            <a:r>
              <a:rPr lang="en-US" sz="2000" b="0" baseline="-25000" dirty="0"/>
              <a:t>3</a:t>
            </a:r>
            <a:r>
              <a:rPr lang="en-US" sz="2000" b="0" dirty="0" smtClean="0"/>
              <a:t> </a:t>
            </a:r>
            <a:r>
              <a:rPr lang="en-US" sz="2000" b="0" dirty="0"/>
              <a:t>(QBO1) + </a:t>
            </a:r>
            <a:endParaRPr lang="en-US" sz="2000" b="0" dirty="0" smtClean="0"/>
          </a:p>
          <a:p>
            <a:pPr marL="45720" indent="0">
              <a:buNone/>
            </a:pPr>
            <a:r>
              <a:rPr lang="en-US" sz="2000" b="0" dirty="0" smtClean="0"/>
              <a:t>a</a:t>
            </a:r>
            <a:r>
              <a:rPr lang="en-US" sz="2000" b="0" baseline="-25000" dirty="0" smtClean="0"/>
              <a:t>4</a:t>
            </a:r>
            <a:r>
              <a:rPr lang="en-US" sz="2000" b="0" dirty="0" smtClean="0"/>
              <a:t> </a:t>
            </a:r>
            <a:r>
              <a:rPr lang="en-US" sz="2000" b="0" dirty="0"/>
              <a:t>(QBO2) + </a:t>
            </a:r>
            <a:endParaRPr lang="en-US" sz="2000" b="0" dirty="0" smtClean="0"/>
          </a:p>
          <a:p>
            <a:pPr marL="45720" indent="0">
              <a:buNone/>
            </a:pPr>
            <a:r>
              <a:rPr lang="en-US" sz="2000" b="0" dirty="0" smtClean="0"/>
              <a:t>a</a:t>
            </a:r>
            <a:r>
              <a:rPr lang="en-US" sz="2000" b="0" baseline="-25000" dirty="0"/>
              <a:t>5</a:t>
            </a:r>
            <a:r>
              <a:rPr lang="en-US" sz="2000" b="0" dirty="0" smtClean="0"/>
              <a:t> (stratospheric aerosols</a:t>
            </a:r>
            <a:r>
              <a:rPr lang="en-US" sz="2000" b="0" dirty="0"/>
              <a:t>) + </a:t>
            </a:r>
            <a:endParaRPr lang="en-US" sz="2000" b="0" dirty="0" smtClean="0"/>
          </a:p>
          <a:p>
            <a:pPr marL="45720" indent="0">
              <a:buNone/>
            </a:pPr>
            <a:r>
              <a:rPr lang="en-US" sz="2000" b="0" dirty="0" smtClean="0"/>
              <a:t>a</a:t>
            </a:r>
            <a:r>
              <a:rPr lang="en-US" sz="2000" b="0" baseline="-25000" dirty="0"/>
              <a:t>6</a:t>
            </a:r>
            <a:r>
              <a:rPr lang="en-US" sz="2000" b="0" dirty="0" smtClean="0"/>
              <a:t> </a:t>
            </a:r>
            <a:r>
              <a:rPr lang="en-US" sz="2000" b="0" dirty="0"/>
              <a:t>(time) + </a:t>
            </a:r>
            <a:endParaRPr lang="en-US" sz="2000" b="0" dirty="0" smtClean="0"/>
          </a:p>
          <a:p>
            <a:pPr marL="45720" indent="0">
              <a:buNone/>
            </a:pPr>
            <a:r>
              <a:rPr lang="en-US" sz="2000" b="0" dirty="0" smtClean="0"/>
              <a:t>residuals</a:t>
            </a:r>
            <a:endParaRPr lang="en-US" sz="2000" b="0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 algn="ctr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6516" r="4602" b="3103"/>
          <a:stretch/>
        </p:blipFill>
        <p:spPr bwMode="auto">
          <a:xfrm>
            <a:off x="4114800" y="761999"/>
            <a:ext cx="4937760" cy="37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regression analysis – MSU4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929640" y="3733800"/>
            <a:ext cx="7696199" cy="13925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Coefficients consistent among CDRs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Coefficients consistent </a:t>
            </a:r>
            <a:r>
              <a:rPr lang="en-US" sz="2000" b="0" dirty="0"/>
              <a:t>in sign </a:t>
            </a:r>
            <a:r>
              <a:rPr lang="en-US" sz="2000" b="0" dirty="0" smtClean="0"/>
              <a:t>for both periods, except for trend</a:t>
            </a:r>
            <a:endParaRPr lang="en-US" sz="2000" b="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/>
              <a:t>Post Pinatubo, aerosol signal is highly uncertain, trend is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8265" r="9500" b="11006"/>
          <a:stretch/>
        </p:blipFill>
        <p:spPr bwMode="auto">
          <a:xfrm>
            <a:off x="4777740" y="990600"/>
            <a:ext cx="427101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5206" r="10252" b="52907"/>
          <a:stretch/>
        </p:blipFill>
        <p:spPr bwMode="auto">
          <a:xfrm>
            <a:off x="152400" y="990600"/>
            <a:ext cx="427101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6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regression analysis – SSU 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1246" y="3611880"/>
            <a:ext cx="8922754" cy="21793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Distinct solar, ENSO, aerosol and trend terms </a:t>
            </a:r>
            <a:r>
              <a:rPr lang="en-US" sz="2000" b="0" dirty="0" smtClean="0"/>
              <a:t>(</a:t>
            </a:r>
            <a:r>
              <a:rPr lang="en-US" sz="2000" b="0" dirty="0" smtClean="0"/>
              <a:t>but </a:t>
            </a:r>
            <a:r>
              <a:rPr lang="en-US" sz="2000" b="0" dirty="0"/>
              <a:t>not </a:t>
            </a:r>
            <a:r>
              <a:rPr lang="en-US" sz="2000" b="0" dirty="0" smtClean="0"/>
              <a:t>QBO) in </a:t>
            </a:r>
            <a:r>
              <a:rPr lang="en-US" sz="2000" b="0" dirty="0" smtClean="0"/>
              <a:t>all channels, both CDRs, for </a:t>
            </a:r>
            <a:r>
              <a:rPr lang="en-US" sz="2000" b="0" dirty="0" smtClean="0"/>
              <a:t>1979-2005.</a:t>
            </a:r>
            <a:endParaRPr lang="en-US" sz="2000" b="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Greater uncertainty post-Pinatubo (1994-2005), including mixed trend, but this is a very short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5626" r="7628" b="53478"/>
          <a:stretch/>
        </p:blipFill>
        <p:spPr bwMode="auto">
          <a:xfrm>
            <a:off x="457200" y="990600"/>
            <a:ext cx="420624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46958" r="4701" b="10630"/>
          <a:stretch/>
        </p:blipFill>
        <p:spPr bwMode="auto">
          <a:xfrm>
            <a:off x="4846320" y="944880"/>
            <a:ext cx="429768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Latitudinal structure of </a:t>
            </a:r>
            <a:r>
              <a:rPr lang="en-US" dirty="0" smtClean="0"/>
              <a:t>regressions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b="-1996"/>
          <a:stretch/>
        </p:blipFill>
        <p:spPr bwMode="auto">
          <a:xfrm>
            <a:off x="454892" y="838200"/>
            <a:ext cx="3964708" cy="307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13</a:t>
            </a:fld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r="-404"/>
          <a:stretch/>
        </p:blipFill>
        <p:spPr bwMode="auto">
          <a:xfrm>
            <a:off x="4663440" y="838200"/>
            <a:ext cx="3973237" cy="304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815340" y="3886080"/>
            <a:ext cx="7696199" cy="139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</a:pPr>
            <a:r>
              <a:rPr lang="en-US" sz="2000" b="0" dirty="0" smtClean="0"/>
              <a:t>         </a:t>
            </a:r>
            <a:r>
              <a:rPr lang="en-US" sz="2000" dirty="0" smtClean="0"/>
              <a:t>SOLAR COEFFICIENTS                             TIME COEFFICIENTS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Latitudinal structure a more rigorous test of model simulations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388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Messages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838200" y="762000"/>
            <a:ext cx="7520940" cy="4572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SATELLITE CDRs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100" dirty="0"/>
              <a:t>New versions of UKMO and NOAA SSU; Differences remain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100" dirty="0"/>
              <a:t>3 versions of MSU-4; NOAA and RSS agree better than UAH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100" dirty="0"/>
              <a:t>No merged AMSU-SSU CDR, so no coverage of middle and upper stratosphere for the period 1979-present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STRATOSPHERIC TEMPERATURE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100" dirty="0"/>
              <a:t>Interannual polar variability dominates (NH &gt; SH), explains </a:t>
            </a:r>
            <a:r>
              <a:rPr lang="en-US" sz="2100" dirty="0" smtClean="0"/>
              <a:t>~50% of total </a:t>
            </a:r>
            <a:r>
              <a:rPr lang="en-US" sz="2100" dirty="0"/>
              <a:t>variance 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Longer-term, larger-scale variations seen </a:t>
            </a:r>
            <a:r>
              <a:rPr lang="en-US" sz="2000" b="0" dirty="0" smtClean="0"/>
              <a:t>in 50S-50N </a:t>
            </a:r>
            <a:r>
              <a:rPr lang="en-US" sz="2000" b="0" dirty="0" smtClean="0"/>
              <a:t>domain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Leading </a:t>
            </a:r>
            <a:r>
              <a:rPr lang="en-US" sz="2000" dirty="0"/>
              <a:t>mode </a:t>
            </a:r>
            <a:r>
              <a:rPr lang="en-US" sz="2000" dirty="0" smtClean="0"/>
              <a:t>(~</a:t>
            </a:r>
            <a:r>
              <a:rPr lang="en-US" sz="2000" dirty="0"/>
              <a:t>40% </a:t>
            </a:r>
            <a:r>
              <a:rPr lang="en-US" sz="2000" dirty="0" smtClean="0"/>
              <a:t>variance) </a:t>
            </a:r>
            <a:r>
              <a:rPr lang="en-US" sz="2000" b="0" dirty="0" smtClean="0"/>
              <a:t>resembles aerosol time series 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Aerosol</a:t>
            </a:r>
            <a:r>
              <a:rPr lang="en-US" sz="2000" b="0" dirty="0" smtClean="0"/>
              <a:t>, solar, QBO, ENSO </a:t>
            </a:r>
            <a:r>
              <a:rPr lang="en-US" sz="2000" b="0" dirty="0" smtClean="0"/>
              <a:t>and trend signals (</a:t>
            </a:r>
            <a:r>
              <a:rPr lang="en-US" sz="2000" b="0" dirty="0" smtClean="0"/>
              <a:t>including </a:t>
            </a:r>
            <a:r>
              <a:rPr lang="en-US" sz="2000" b="0" dirty="0" smtClean="0"/>
              <a:t>latitudinal </a:t>
            </a:r>
            <a:r>
              <a:rPr lang="en-US" sz="2000" b="0" dirty="0" smtClean="0"/>
              <a:t>structure</a:t>
            </a:r>
            <a:r>
              <a:rPr lang="en-US" sz="2000" b="0" dirty="0" smtClean="0"/>
              <a:t>) quantified via regression analysis</a:t>
            </a:r>
            <a:endParaRPr lang="en-US" sz="2000" b="0" dirty="0" smtClean="0"/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Aerosol signal more uncertain post-Pinatubo</a:t>
            </a:r>
          </a:p>
          <a:p>
            <a:pPr marL="973836" lvl="4" indent="-4572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Evidence of cooling since 1979, possible warming since 1994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lue Highway D Type" panose="00000400000000000000" pitchFamily="2" charset="0"/>
              </a:rPr>
              <a:t>Thank you!</a:t>
            </a:r>
            <a:endParaRPr lang="en-US" sz="5400" dirty="0">
              <a:latin typeface="Blue Highway D Typ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SPARC Temperature Trends Activity Pubs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848600" cy="4114800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err="1" smtClean="0"/>
              <a:t>Ramaswamy</a:t>
            </a:r>
            <a:r>
              <a:rPr lang="en-US" sz="2000" b="0" dirty="0" smtClean="0"/>
              <a:t> et al., </a:t>
            </a:r>
            <a:r>
              <a:rPr lang="en-US" sz="2000" b="0" dirty="0"/>
              <a:t>2001: Stratospheric temperature trends: Observations and model simulations. </a:t>
            </a:r>
            <a:r>
              <a:rPr lang="en-US" sz="2000" b="0" i="1" dirty="0"/>
              <a:t>Rev. </a:t>
            </a:r>
            <a:r>
              <a:rPr lang="en-US" sz="2000" b="0" i="1" dirty="0" err="1" smtClean="0"/>
              <a:t>Geophys</a:t>
            </a:r>
            <a:r>
              <a:rPr lang="en-US" sz="2000" b="0" i="1" dirty="0" smtClean="0"/>
              <a:t>. </a:t>
            </a:r>
            <a:endParaRPr lang="en-US" sz="2000" b="0" i="1" dirty="0"/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Shine et al. 2003</a:t>
            </a:r>
            <a:r>
              <a:rPr lang="en-US" sz="2000" b="0" dirty="0"/>
              <a:t>: A comparison of model-predicted trends in stratospheric temperatures. </a:t>
            </a:r>
            <a:r>
              <a:rPr lang="en-US" sz="2000" b="0" i="1" dirty="0"/>
              <a:t>Quart. J. Royal. Meteor. </a:t>
            </a:r>
            <a:r>
              <a:rPr lang="en-US" sz="2000" b="0" i="1" dirty="0" smtClean="0"/>
              <a:t>Soc.</a:t>
            </a:r>
            <a:endParaRPr lang="en-US" sz="2000" b="0" i="1" dirty="0"/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Randel et al., </a:t>
            </a:r>
            <a:r>
              <a:rPr lang="en-US" sz="2000" b="0" dirty="0"/>
              <a:t>2009: An update of observed stratospheric temperature trends. </a:t>
            </a:r>
            <a:r>
              <a:rPr lang="en-US" sz="2000" b="0" i="1" dirty="0"/>
              <a:t>J. </a:t>
            </a:r>
            <a:r>
              <a:rPr lang="en-US" sz="2000" b="0" i="1" dirty="0" err="1"/>
              <a:t>Geophys</a:t>
            </a:r>
            <a:r>
              <a:rPr lang="en-US" sz="2000" b="0" i="1" dirty="0"/>
              <a:t>. </a:t>
            </a:r>
            <a:r>
              <a:rPr lang="en-US" sz="2000" b="0" i="1" dirty="0" smtClean="0"/>
              <a:t>Res.</a:t>
            </a:r>
            <a:r>
              <a:rPr lang="en-US" sz="2000" b="0" dirty="0" smtClean="0"/>
              <a:t> 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Seidel et al. </a:t>
            </a:r>
            <a:r>
              <a:rPr lang="en-US" sz="2000" b="0" dirty="0"/>
              <a:t>2011: Stratospheric temperature trends: Our evolving understanding. </a:t>
            </a:r>
            <a:r>
              <a:rPr lang="en-US" sz="2000" b="0" i="1" dirty="0"/>
              <a:t>Wiley Interdisciplinary Reviews: Climate </a:t>
            </a:r>
            <a:r>
              <a:rPr lang="en-US" sz="2000" b="0" i="1" dirty="0" smtClean="0"/>
              <a:t>Change. </a:t>
            </a:r>
            <a:endParaRPr lang="en-US" sz="2000" b="0" i="1" dirty="0"/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Thompson et al. 2012: </a:t>
            </a:r>
            <a:r>
              <a:rPr lang="en-US" sz="2000" b="0" dirty="0"/>
              <a:t>The mystery of recent stratospheric temperature trends. </a:t>
            </a:r>
            <a:r>
              <a:rPr lang="en-US" sz="2000" b="0" i="1" dirty="0" smtClean="0"/>
              <a:t>Nature</a:t>
            </a:r>
            <a:r>
              <a:rPr lang="en-US" sz="2000" b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5486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mystery of recent stratospheric temperature </a:t>
            </a:r>
            <a:r>
              <a:rPr lang="en-US" dirty="0" smtClean="0"/>
              <a:t>trends (Thompson et al. 2012 </a:t>
            </a:r>
            <a:r>
              <a:rPr lang="en-US" i="1" dirty="0" smtClean="0"/>
              <a:t>Nature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066800"/>
            <a:ext cx="5410200" cy="46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73" y="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4495800"/>
          </a:xfrm>
        </p:spPr>
        <p:txBody>
          <a:bodyPr>
            <a:normAutofit/>
          </a:bodyPr>
          <a:lstStyle/>
          <a:p>
            <a:pPr lvl="1">
              <a:buSzPct val="92000"/>
              <a:buFont typeface="Wingdings" panose="05000000000000000000" pitchFamily="2" charset="2"/>
              <a:buChar char="v"/>
            </a:pPr>
            <a:r>
              <a:rPr lang="en-US" sz="2000" dirty="0" smtClean="0"/>
              <a:t>Satellite era </a:t>
            </a:r>
            <a:r>
              <a:rPr lang="en-US" sz="2000" dirty="0"/>
              <a:t>now spans 35 years</a:t>
            </a:r>
          </a:p>
          <a:p>
            <a:pPr lvl="1">
              <a:buSzPct val="92000"/>
              <a:buFont typeface="Wingdings" panose="05000000000000000000" pitchFamily="2" charset="2"/>
              <a:buChar char="v"/>
            </a:pPr>
            <a:r>
              <a:rPr lang="en-US" sz="2000" dirty="0"/>
              <a:t>No major volcanic eruptions since </a:t>
            </a:r>
            <a:r>
              <a:rPr lang="en-US" sz="2000" dirty="0" smtClean="0"/>
              <a:t>Mt Pinatubo in 1991</a:t>
            </a:r>
            <a:endParaRPr lang="en-US" sz="2000" dirty="0"/>
          </a:p>
          <a:p>
            <a:pPr lvl="1">
              <a:buSzPct val="92000"/>
              <a:buFont typeface="Wingdings" panose="05000000000000000000" pitchFamily="2" charset="2"/>
              <a:buChar char="v"/>
            </a:pPr>
            <a:r>
              <a:rPr lang="en-US" sz="2000" dirty="0"/>
              <a:t>Apparent cooling slowdown/</a:t>
            </a:r>
            <a:r>
              <a:rPr lang="en-US" sz="2000" dirty="0" smtClean="0"/>
              <a:t>cessation since 1994</a:t>
            </a:r>
            <a:endParaRPr lang="en-US" sz="2000" dirty="0"/>
          </a:p>
          <a:p>
            <a:pPr lvl="1">
              <a:buSzPct val="92000"/>
              <a:buFont typeface="Wingdings" panose="05000000000000000000" pitchFamily="2" charset="2"/>
              <a:buChar char="v"/>
            </a:pPr>
            <a:r>
              <a:rPr lang="en-US" sz="2000" dirty="0" smtClean="0"/>
              <a:t>New Stratospheric Sounding Unit climate data records (CDR)</a:t>
            </a:r>
          </a:p>
          <a:p>
            <a:pPr lvl="2"/>
            <a:r>
              <a:rPr lang="en-US" sz="2000" dirty="0" smtClean="0"/>
              <a:t>Thompson et al. (Nature, 2012) identified a “mystery”</a:t>
            </a:r>
          </a:p>
          <a:p>
            <a:pPr lvl="2"/>
            <a:r>
              <a:rPr lang="en-US" sz="2000" dirty="0" smtClean="0"/>
              <a:t>Zou et al. (JGR); Nash &amp; Saunders (QJRMS) re-examined SSU CDRs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Published stratospheric T CDRs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3" b="7597"/>
          <a:stretch/>
        </p:blipFill>
        <p:spPr bwMode="auto">
          <a:xfrm>
            <a:off x="1295400" y="904875"/>
            <a:ext cx="7010401" cy="41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MSU 4 </a:t>
            </a:r>
            <a:r>
              <a:rPr lang="en-US" dirty="0" err="1"/>
              <a:t>i</a:t>
            </a:r>
            <a:r>
              <a:rPr lang="en-US" dirty="0" err="1" smtClean="0"/>
              <a:t>ntercomparison</a:t>
            </a:r>
            <a:r>
              <a:rPr lang="en-US" dirty="0" smtClean="0"/>
              <a:t> – time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399" y="3276600"/>
            <a:ext cx="8934447" cy="217450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               </a:t>
            </a:r>
            <a:r>
              <a:rPr lang="en-US" b="1" i="1" dirty="0" smtClean="0"/>
              <a:t>     </a:t>
            </a:r>
            <a:r>
              <a:rPr lang="en-US" sz="2600" b="1" i="1" dirty="0" smtClean="0"/>
              <a:t>Monthly </a:t>
            </a:r>
            <a:r>
              <a:rPr lang="en-US" sz="2600" b="1" i="1" dirty="0" smtClean="0"/>
              <a:t>anomalies         </a:t>
            </a:r>
            <a:r>
              <a:rPr lang="en-US" sz="2600" b="1" i="1" dirty="0" smtClean="0"/>
              <a:t>          </a:t>
            </a:r>
            <a:r>
              <a:rPr lang="en-US" sz="2600" b="1" i="1" dirty="0" smtClean="0"/>
              <a:t>84S-84N            </a:t>
            </a:r>
            <a:r>
              <a:rPr lang="en-US" sz="2600" b="1" i="1" dirty="0" smtClean="0"/>
              <a:t>   </a:t>
            </a:r>
            <a:r>
              <a:rPr lang="en-US" sz="2600" b="1" i="1" dirty="0" smtClean="0"/>
              <a:t>Differences</a:t>
            </a:r>
            <a:endParaRPr lang="en-US" b="1" i="1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600" i="1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1979-1994 much more variable than 1995-2013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3 carefully-constructed CDRs have nontrivial differences, time-varying biases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NOAA CDR shows more cooling than RSS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UAH CDR shows more cooling than both NOAA and RSS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7234" r="5242" b="56478"/>
          <a:stretch/>
        </p:blipFill>
        <p:spPr bwMode="auto">
          <a:xfrm>
            <a:off x="565806" y="762000"/>
            <a:ext cx="385379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44786" r="4857" b="18418"/>
          <a:stretch/>
        </p:blipFill>
        <p:spPr bwMode="auto">
          <a:xfrm>
            <a:off x="4921891" y="725196"/>
            <a:ext cx="3781079" cy="24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MSU 4 </a:t>
            </a:r>
            <a:r>
              <a:rPr lang="en-US" dirty="0" err="1"/>
              <a:t>i</a:t>
            </a:r>
            <a:r>
              <a:rPr lang="en-US" dirty="0" err="1" smtClean="0"/>
              <a:t>ntercomparison</a:t>
            </a:r>
            <a:r>
              <a:rPr lang="en-US" dirty="0" smtClean="0"/>
              <a:t> - correlations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33" y="838200"/>
            <a:ext cx="4517567" cy="270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5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" y="801852"/>
            <a:ext cx="4593321" cy="27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97331" y="3733800"/>
            <a:ext cx="8703579" cy="11430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Of the 3 CDRs, NOAA and RSS are in better agreement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UAH differs most poleward of 30 deg. </a:t>
            </a:r>
            <a:r>
              <a:rPr lang="en-US" sz="2000" dirty="0" smtClean="0"/>
              <a:t>latitude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12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MSU 4 intercomparison – variability 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776093" y="3886200"/>
            <a:ext cx="7520940" cy="91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Polar regions are most variable, on interannual </a:t>
            </a:r>
            <a:r>
              <a:rPr lang="en-US" sz="2000" b="0" dirty="0" smtClean="0"/>
              <a:t>scales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/>
              <a:t>Variability differs by up to 20% among the 3 CDRs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0" dirty="0" smtClean="0"/>
              <a:t>Polar variability explains about ½ total variance (EOF analysis result)</a:t>
            </a:r>
            <a:endParaRPr lang="en-US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-641"/>
          <a:stretch/>
        </p:blipFill>
        <p:spPr bwMode="auto">
          <a:xfrm>
            <a:off x="2343150" y="777240"/>
            <a:ext cx="438682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SSU </a:t>
            </a:r>
            <a:r>
              <a:rPr lang="en-US" dirty="0" err="1"/>
              <a:t>i</a:t>
            </a:r>
            <a:r>
              <a:rPr lang="en-US" dirty="0" err="1" smtClean="0"/>
              <a:t>ntercomparison</a:t>
            </a:r>
            <a:r>
              <a:rPr lang="en-US" dirty="0" smtClean="0"/>
              <a:t> – time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899" y="1371600"/>
            <a:ext cx="11512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SSU-3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40-50 km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SSU-2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35-35 km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SSU-1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25-35 </a:t>
            </a:r>
            <a:r>
              <a:rPr lang="en-US" dirty="0">
                <a:solidFill>
                  <a:srgbClr val="C00000"/>
                </a:solidFill>
              </a:rPr>
              <a:t>km </a:t>
            </a: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b="15001"/>
          <a:stretch/>
        </p:blipFill>
        <p:spPr bwMode="auto">
          <a:xfrm>
            <a:off x="1600199" y="762000"/>
            <a:ext cx="495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ontent Placeholder 4"/>
          <p:cNvSpPr txBox="1">
            <a:spLocks/>
          </p:cNvSpPr>
          <p:nvPr/>
        </p:nvSpPr>
        <p:spPr>
          <a:xfrm>
            <a:off x="6553199" y="812846"/>
            <a:ext cx="2514601" cy="4368753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000" dirty="0" smtClean="0"/>
              <a:t>UKMO v.2 SSU CDRs are global, 6-monthly resolution</a:t>
            </a:r>
          </a:p>
          <a:p>
            <a:pPr>
              <a:buFont typeface="Wingdings" charset="2"/>
              <a:buChar char="v"/>
            </a:pPr>
            <a:r>
              <a:rPr lang="en-US" sz="2000" dirty="0" smtClean="0"/>
              <a:t>Time-varying differences remain between 2015 versions of NOAA and UKMO SSU CDRs</a:t>
            </a:r>
          </a:p>
          <a:p>
            <a:pPr>
              <a:buFont typeface="Wingdings" charset="2"/>
              <a:buChar char="v"/>
            </a:pPr>
            <a:r>
              <a:rPr lang="en-US" sz="2000" dirty="0" smtClean="0"/>
              <a:t>No published SSU/AMSU merged CDR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1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AMSU CDRs – 1999-2011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581400" cy="608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00600" y="914400"/>
            <a:ext cx="3886200" cy="328617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000" dirty="0" smtClean="0"/>
              <a:t>Cooling at higher altitudes, little change at lower altitudes</a:t>
            </a:r>
          </a:p>
          <a:p>
            <a:pPr>
              <a:buFont typeface="Wingdings" charset="2"/>
              <a:buChar char="v"/>
            </a:pPr>
            <a:r>
              <a:rPr lang="en-US" sz="2000" dirty="0" smtClean="0"/>
              <a:t>Extension of CDRs to present forthcoming</a:t>
            </a:r>
          </a:p>
          <a:p>
            <a:pPr>
              <a:buFont typeface="Wingdings" charset="2"/>
              <a:buChar char="v"/>
            </a:pPr>
            <a:r>
              <a:rPr lang="en-US" sz="2000" dirty="0" smtClean="0"/>
              <a:t>Period of record differs from SSU period:</a:t>
            </a:r>
          </a:p>
          <a:p>
            <a:pPr lvl="1">
              <a:buFont typeface="Wingdings" charset="2"/>
              <a:buChar char="v"/>
            </a:pPr>
            <a:r>
              <a:rPr lang="en-US" sz="1700" dirty="0" smtClean="0"/>
              <a:t>Little volcanic activity</a:t>
            </a:r>
          </a:p>
          <a:p>
            <a:pPr lvl="1">
              <a:buFont typeface="Wingdings" charset="2"/>
              <a:buChar char="v"/>
            </a:pPr>
            <a:r>
              <a:rPr lang="en-US" sz="1700" dirty="0" smtClean="0"/>
              <a:t>Unusual solar cycle</a:t>
            </a:r>
          </a:p>
          <a:p>
            <a:pPr>
              <a:buFont typeface="Wingdings" charset="2"/>
              <a:buChar char="v"/>
            </a:pPr>
            <a:endParaRPr lang="en-US" sz="2000" dirty="0" smtClean="0"/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0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EOF analysis of MSU and SSU CDRs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155400" cy="13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E1D90FB-C2C9-48EC-950F-06AEB7A7B074}" type="slidenum">
              <a:rPr lang="en-US" smtClean="0"/>
              <a:t>9</a:t>
            </a:fld>
            <a:endParaRPr lang="en-US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1921"/>
            <a:ext cx="3159303" cy="13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3784050" y="916899"/>
            <a:ext cx="5283750" cy="328617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sz="2000" dirty="0"/>
              <a:t>EOF1 approximately uniform over 50N-50S</a:t>
            </a:r>
          </a:p>
          <a:p>
            <a:pPr>
              <a:buFont typeface="Wingdings" charset="2"/>
              <a:buChar char="v"/>
            </a:pPr>
            <a:r>
              <a:rPr lang="en-US" sz="2000" dirty="0" smtClean="0"/>
              <a:t>Cooling with punctuated </a:t>
            </a:r>
            <a:r>
              <a:rPr lang="en-US" sz="2000" dirty="0" err="1" smtClean="0"/>
              <a:t>warmings</a:t>
            </a:r>
            <a:r>
              <a:rPr lang="en-US" sz="2000" dirty="0" smtClean="0"/>
              <a:t> in the 1980s, 1990s</a:t>
            </a:r>
          </a:p>
          <a:p>
            <a:pPr>
              <a:buFont typeface="Wingdings" charset="2"/>
              <a:buChar char="v"/>
            </a:pPr>
            <a:r>
              <a:rPr lang="en-US" sz="2000" dirty="0" smtClean="0"/>
              <a:t>PC1 </a:t>
            </a:r>
            <a:r>
              <a:rPr lang="en-US" sz="2000" dirty="0"/>
              <a:t>explains ~40% of variance</a:t>
            </a:r>
            <a:endParaRPr lang="en-US" sz="2000" dirty="0" smtClean="0"/>
          </a:p>
          <a:p>
            <a:pPr>
              <a:buFont typeface="Wingdings" charset="2"/>
              <a:buChar char="v"/>
            </a:pPr>
            <a:r>
              <a:rPr lang="en-US" sz="2000" dirty="0" smtClean="0"/>
              <a:t>PC1 </a:t>
            </a:r>
            <a:r>
              <a:rPr lang="en-US" sz="2000" dirty="0" smtClean="0"/>
              <a:t>resembles </a:t>
            </a:r>
            <a:r>
              <a:rPr lang="en-US" sz="2000" dirty="0" smtClean="0"/>
              <a:t>stratospheric aerosol </a:t>
            </a:r>
            <a:r>
              <a:rPr lang="en-US" sz="2000" dirty="0" smtClean="0"/>
              <a:t>variability</a:t>
            </a:r>
            <a:endParaRPr lang="en-US" sz="2000" dirty="0" smtClean="0"/>
          </a:p>
          <a:p>
            <a:pPr>
              <a:buFont typeface="Wingdings" charset="2"/>
              <a:buChar char="v"/>
            </a:pPr>
            <a:endParaRPr lang="en-US" sz="2000" dirty="0" smtClean="0"/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7" y="3236626"/>
            <a:ext cx="3198633" cy="13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7" y="4531839"/>
            <a:ext cx="3198633" cy="13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3" y="1972928"/>
            <a:ext cx="3159303" cy="13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4747</TotalTime>
  <Words>678</Words>
  <Application>Microsoft Office PowerPoint</Application>
  <PresentationFormat>On-screen Show (4:3)</PresentationFormat>
  <Paragraphs>125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Observed Stratospheric Temperature Changes  during the Satellite Era  Dian Seidel, Isaac Moradi, Carl Mears,  John Nash, Bill Randel, Roger Saunders,  David Thompson, Cheng-Zhi Zou</vt:lpstr>
      <vt:lpstr>Motivation</vt:lpstr>
      <vt:lpstr>Published stratospheric T CDRs</vt:lpstr>
      <vt:lpstr>MSU 4 intercomparison – time series</vt:lpstr>
      <vt:lpstr>MSU 4 intercomparison - correlations</vt:lpstr>
      <vt:lpstr>MSU 4 intercomparison – variability </vt:lpstr>
      <vt:lpstr>SSU intercomparison – time series</vt:lpstr>
      <vt:lpstr>AMSU CDRs – 1999-2011</vt:lpstr>
      <vt:lpstr>EOF analysis of MSU and SSU CDRs</vt:lpstr>
      <vt:lpstr>Multiple regression analysis</vt:lpstr>
      <vt:lpstr>Multiple regression analysis – MSU4 </vt:lpstr>
      <vt:lpstr>Multiple regression analysis – SSU </vt:lpstr>
      <vt:lpstr>Latitudinal structure of regressions</vt:lpstr>
      <vt:lpstr>Main Messages</vt:lpstr>
      <vt:lpstr>Thank you!</vt:lpstr>
      <vt:lpstr>SPARC Temperature Trends Activity Pubs</vt:lpstr>
      <vt:lpstr>The mystery of recent stratospheric temperature trends (Thompson et al. 2012 Nature)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of NOAA Fellows  Dian Seidel, CNF Chair Rick Methot, CNF Vice-Chair</dc:title>
  <dc:creator>Dian</dc:creator>
  <cp:lastModifiedBy>Dian Seidel</cp:lastModifiedBy>
  <cp:revision>208</cp:revision>
  <cp:lastPrinted>2014-11-04T20:51:58Z</cp:lastPrinted>
  <dcterms:created xsi:type="dcterms:W3CDTF">2014-03-17T14:21:09Z</dcterms:created>
  <dcterms:modified xsi:type="dcterms:W3CDTF">2015-03-17T16:19:03Z</dcterms:modified>
</cp:coreProperties>
</file>