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49" r:id="rId2"/>
  </p:sldMasterIdLst>
  <p:notesMasterIdLst>
    <p:notesMasterId r:id="rId29"/>
  </p:notesMasterIdLst>
  <p:handoutMasterIdLst>
    <p:handoutMasterId r:id="rId30"/>
  </p:handoutMasterIdLst>
  <p:sldIdLst>
    <p:sldId id="1762" r:id="rId3"/>
    <p:sldId id="1864" r:id="rId4"/>
    <p:sldId id="1900" r:id="rId5"/>
    <p:sldId id="1872" r:id="rId6"/>
    <p:sldId id="1895" r:id="rId7"/>
    <p:sldId id="1926" r:id="rId8"/>
    <p:sldId id="1922" r:id="rId9"/>
    <p:sldId id="1892" r:id="rId10"/>
    <p:sldId id="1893" r:id="rId11"/>
    <p:sldId id="1898" r:id="rId12"/>
    <p:sldId id="1919" r:id="rId13"/>
    <p:sldId id="1908" r:id="rId14"/>
    <p:sldId id="1887" r:id="rId15"/>
    <p:sldId id="1888" r:id="rId16"/>
    <p:sldId id="1889" r:id="rId17"/>
    <p:sldId id="1890" r:id="rId18"/>
    <p:sldId id="1873" r:id="rId19"/>
    <p:sldId id="1891" r:id="rId20"/>
    <p:sldId id="1894" r:id="rId21"/>
    <p:sldId id="1916" r:id="rId22"/>
    <p:sldId id="1927" r:id="rId23"/>
    <p:sldId id="1923" r:id="rId24"/>
    <p:sldId id="1924" r:id="rId25"/>
    <p:sldId id="1925" r:id="rId26"/>
    <p:sldId id="1928" r:id="rId27"/>
    <p:sldId id="1830" r:id="rId28"/>
  </p:sldIdLst>
  <p:sldSz cx="9144000" cy="6858000" type="screen4x3"/>
  <p:notesSz cx="6934200" cy="9220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Agency FB" pitchFamily="34" charset="0"/>
        <a:ea typeface="+mn-ea"/>
        <a:cs typeface="+mn-cs"/>
      </a:defRPr>
    </a:lvl1pPr>
    <a:lvl2pPr marL="457200" algn="l" rtl="0" eaLnBrk="0" fontAlgn="base" hangingPunct="0">
      <a:spcBef>
        <a:spcPct val="0"/>
      </a:spcBef>
      <a:spcAft>
        <a:spcPct val="0"/>
      </a:spcAft>
      <a:defRPr b="1" kern="1200">
        <a:solidFill>
          <a:schemeClr val="tx1"/>
        </a:solidFill>
        <a:latin typeface="Agency FB" pitchFamily="34" charset="0"/>
        <a:ea typeface="+mn-ea"/>
        <a:cs typeface="+mn-cs"/>
      </a:defRPr>
    </a:lvl2pPr>
    <a:lvl3pPr marL="914400" algn="l" rtl="0" eaLnBrk="0" fontAlgn="base" hangingPunct="0">
      <a:spcBef>
        <a:spcPct val="0"/>
      </a:spcBef>
      <a:spcAft>
        <a:spcPct val="0"/>
      </a:spcAft>
      <a:defRPr b="1" kern="1200">
        <a:solidFill>
          <a:schemeClr val="tx1"/>
        </a:solidFill>
        <a:latin typeface="Agency FB" pitchFamily="34" charset="0"/>
        <a:ea typeface="+mn-ea"/>
        <a:cs typeface="+mn-cs"/>
      </a:defRPr>
    </a:lvl3pPr>
    <a:lvl4pPr marL="1371600" algn="l" rtl="0" eaLnBrk="0" fontAlgn="base" hangingPunct="0">
      <a:spcBef>
        <a:spcPct val="0"/>
      </a:spcBef>
      <a:spcAft>
        <a:spcPct val="0"/>
      </a:spcAft>
      <a:defRPr b="1" kern="1200">
        <a:solidFill>
          <a:schemeClr val="tx1"/>
        </a:solidFill>
        <a:latin typeface="Agency FB" pitchFamily="34" charset="0"/>
        <a:ea typeface="+mn-ea"/>
        <a:cs typeface="+mn-cs"/>
      </a:defRPr>
    </a:lvl4pPr>
    <a:lvl5pPr marL="1828800" algn="l" rtl="0" eaLnBrk="0" fontAlgn="base" hangingPunct="0">
      <a:spcBef>
        <a:spcPct val="0"/>
      </a:spcBef>
      <a:spcAft>
        <a:spcPct val="0"/>
      </a:spcAft>
      <a:defRPr b="1" kern="1200">
        <a:solidFill>
          <a:schemeClr val="tx1"/>
        </a:solidFill>
        <a:latin typeface="Agency FB" pitchFamily="34" charset="0"/>
        <a:ea typeface="+mn-ea"/>
        <a:cs typeface="+mn-cs"/>
      </a:defRPr>
    </a:lvl5pPr>
    <a:lvl6pPr marL="2286000" algn="l" defTabSz="914400" rtl="0" eaLnBrk="1" latinLnBrk="0" hangingPunct="1">
      <a:defRPr b="1" kern="1200">
        <a:solidFill>
          <a:schemeClr val="tx1"/>
        </a:solidFill>
        <a:latin typeface="Agency FB" pitchFamily="34" charset="0"/>
        <a:ea typeface="+mn-ea"/>
        <a:cs typeface="+mn-cs"/>
      </a:defRPr>
    </a:lvl6pPr>
    <a:lvl7pPr marL="2743200" algn="l" defTabSz="914400" rtl="0" eaLnBrk="1" latinLnBrk="0" hangingPunct="1">
      <a:defRPr b="1" kern="1200">
        <a:solidFill>
          <a:schemeClr val="tx1"/>
        </a:solidFill>
        <a:latin typeface="Agency FB" pitchFamily="34" charset="0"/>
        <a:ea typeface="+mn-ea"/>
        <a:cs typeface="+mn-cs"/>
      </a:defRPr>
    </a:lvl7pPr>
    <a:lvl8pPr marL="3200400" algn="l" defTabSz="914400" rtl="0" eaLnBrk="1" latinLnBrk="0" hangingPunct="1">
      <a:defRPr b="1" kern="1200">
        <a:solidFill>
          <a:schemeClr val="tx1"/>
        </a:solidFill>
        <a:latin typeface="Agency FB" pitchFamily="34" charset="0"/>
        <a:ea typeface="+mn-ea"/>
        <a:cs typeface="+mn-cs"/>
      </a:defRPr>
    </a:lvl8pPr>
    <a:lvl9pPr marL="3657600" algn="l" defTabSz="914400" rtl="0" eaLnBrk="1" latinLnBrk="0" hangingPunct="1">
      <a:defRPr b="1" kern="1200">
        <a:solidFill>
          <a:schemeClr val="tx1"/>
        </a:solidFill>
        <a:latin typeface="Agency FB"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B6D"/>
    <a:srgbClr val="FF7477"/>
    <a:srgbClr val="33CC33"/>
    <a:srgbClr val="0000FF"/>
    <a:srgbClr val="66FFFF"/>
    <a:srgbClr val="EB6BD3"/>
    <a:srgbClr val="FEE6FB"/>
    <a:srgbClr val="F0BEEA"/>
    <a:srgbClr val="FCC8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p:scale>
          <a:sx n="100" d="100"/>
          <a:sy n="100" d="100"/>
        </p:scale>
        <p:origin x="-114" y="10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7" d="100"/>
        <a:sy n="37" d="100"/>
      </p:scale>
      <p:origin x="0" y="0"/>
    </p:cViewPr>
  </p:sorterViewPr>
  <p:notesViewPr>
    <p:cSldViewPr snapToGrid="0" snapToObjects="1">
      <p:cViewPr varScale="1">
        <p:scale>
          <a:sx n="63" d="100"/>
          <a:sy n="63" d="100"/>
        </p:scale>
        <p:origin x="-3384" y="-112"/>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162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5513" y="4379913"/>
            <a:ext cx="5083175" cy="4148137"/>
          </a:xfrm>
          <a:prstGeom prst="rect">
            <a:avLst/>
          </a:prstGeom>
          <a:noFill/>
          <a:ln w="12700">
            <a:noFill/>
            <a:miter lim="800000"/>
            <a:headEnd/>
            <a:tailEnd/>
          </a:ln>
          <a:effectLst/>
        </p:spPr>
        <p:txBody>
          <a:bodyPr vert="horz" wrap="square" lIns="89753" tIns="44088" rIns="89753" bIns="440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6323" name="Rectangle 3"/>
          <p:cNvSpPr>
            <a:spLocks noGrp="1" noRot="1" noChangeAspect="1" noChangeArrowheads="1" noTextEdit="1"/>
          </p:cNvSpPr>
          <p:nvPr>
            <p:ph type="sldImg" idx="2"/>
          </p:nvPr>
        </p:nvSpPr>
        <p:spPr bwMode="auto">
          <a:xfrm>
            <a:off x="1177925" y="698500"/>
            <a:ext cx="4592638" cy="3444875"/>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38676504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cap="flat"/>
        </p:spPr>
      </p:sp>
      <p:sp>
        <p:nvSpPr>
          <p:cNvPr id="57347" name="Rectangle 3"/>
          <p:cNvSpPr>
            <a:spLocks noGrp="1" noChangeArrowheads="1"/>
          </p:cNvSpPr>
          <p:nvPr>
            <p:ph type="body" idx="1"/>
          </p:nvPr>
        </p:nvSpPr>
        <p:spPr>
          <a:noFill/>
          <a:ln w="9525"/>
        </p:spPr>
        <p:txBody>
          <a:bodyPr lIns="90883" tIns="44644" rIns="90883" bIns="44644"/>
          <a:lstStyle/>
          <a:p>
            <a:r>
              <a:rPr lang="en-US" smtClean="0"/>
              <a:t> It’s an honor and a privilege for me to be able to address you.</a:t>
            </a:r>
          </a:p>
          <a:p>
            <a:r>
              <a:rPr lang="en-US" smtClean="0"/>
              <a:t> The work that I’ll be talking about is not mine alone. I’d like to acknowledge the contributions from my colleagues in the United States and Britain. Their contributions are much greater than the small font size that I’ve used here might indicate!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65225" y="693738"/>
            <a:ext cx="4610100" cy="3457575"/>
          </a:xfrm>
          <a:ln cap="flat"/>
        </p:spPr>
      </p:sp>
      <p:sp>
        <p:nvSpPr>
          <p:cNvPr id="91139" name="Rectangle 3"/>
          <p:cNvSpPr>
            <a:spLocks noGrp="1" noChangeArrowheads="1"/>
          </p:cNvSpPr>
          <p:nvPr>
            <p:ph type="body" idx="1"/>
          </p:nvPr>
        </p:nvSpPr>
        <p:spPr>
          <a:xfrm>
            <a:off x="920750" y="4381500"/>
            <a:ext cx="5092700" cy="4144963"/>
          </a:xfrm>
          <a:noFill/>
          <a:ln w="9525"/>
        </p:spPr>
        <p:txBody>
          <a:bodyPr lIns="91180" tIns="44019" rIns="91180" bIns="44019"/>
          <a:lstStyle/>
          <a:p>
            <a:r>
              <a:rPr lang="en-US" smtClean="0"/>
              <a:t> Here is an outline of the structure of my talk.</a:t>
            </a:r>
          </a:p>
          <a:p>
            <a:r>
              <a:rPr lang="en-US" smtClean="0"/>
              <a:t> First I’ll discuss some of the key findings of a recent Intergovernmental report that investigated the nature and causes of climate change.</a:t>
            </a:r>
          </a:p>
          <a:p>
            <a:r>
              <a:rPr lang="en-US" smtClean="0"/>
              <a:t> Then I’ll define some terms that I’ll be using in my talk.</a:t>
            </a:r>
          </a:p>
          <a:p>
            <a:r>
              <a:rPr lang="en-US" smtClean="0"/>
              <a:t> Next I’ll try to give you some indication of the principal advances that have been made in our knowledge of the causes of climate change.</a:t>
            </a:r>
          </a:p>
          <a:p>
            <a:r>
              <a:rPr lang="en-US" smtClean="0"/>
              <a:t> Most of the talk will focus on discussion of one example of a so-called “fingerprint” study - a statistical comparison of patterns of climate change in observed data and in model predictions.</a:t>
            </a:r>
          </a:p>
          <a:p>
            <a:r>
              <a:rPr lang="en-US" smtClean="0"/>
              <a:t> Finally, in my concluding remarks, I’ll point out some of the key uncertainties in this type of work, and tell you why I believe that we all have a stake in advancing the science.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65225" y="693738"/>
            <a:ext cx="4610100" cy="3457575"/>
          </a:xfrm>
          <a:ln cap="flat"/>
        </p:spPr>
      </p:sp>
      <p:sp>
        <p:nvSpPr>
          <p:cNvPr id="91139" name="Rectangle 3"/>
          <p:cNvSpPr>
            <a:spLocks noGrp="1" noChangeArrowheads="1"/>
          </p:cNvSpPr>
          <p:nvPr>
            <p:ph type="body" idx="1"/>
          </p:nvPr>
        </p:nvSpPr>
        <p:spPr>
          <a:xfrm>
            <a:off x="920750" y="4381500"/>
            <a:ext cx="5092700" cy="4144963"/>
          </a:xfrm>
          <a:noFill/>
          <a:ln w="9525"/>
        </p:spPr>
        <p:txBody>
          <a:bodyPr lIns="91180" tIns="44019" rIns="91180" bIns="44019"/>
          <a:lstStyle/>
          <a:p>
            <a:r>
              <a:rPr lang="en-US" smtClean="0"/>
              <a:t> Here is an outline of the structure of my talk.</a:t>
            </a:r>
          </a:p>
          <a:p>
            <a:r>
              <a:rPr lang="en-US" smtClean="0"/>
              <a:t> First I’ll discuss some of the key findings of a recent Intergovernmental report that investigated the nature and causes of climate change.</a:t>
            </a:r>
          </a:p>
          <a:p>
            <a:r>
              <a:rPr lang="en-US" smtClean="0"/>
              <a:t> Then I’ll define some terms that I’ll be using in my talk.</a:t>
            </a:r>
          </a:p>
          <a:p>
            <a:r>
              <a:rPr lang="en-US" smtClean="0"/>
              <a:t> Next I’ll try to give you some indication of the principal advances that have been made in our knowledge of the causes of climate change.</a:t>
            </a:r>
          </a:p>
          <a:p>
            <a:r>
              <a:rPr lang="en-US" smtClean="0"/>
              <a:t> Most of the talk will focus on discussion of one example of a so-called “fingerprint” study - a statistical comparison of patterns of climate change in observed data and in model predictions.</a:t>
            </a:r>
          </a:p>
          <a:p>
            <a:r>
              <a:rPr lang="en-US" smtClean="0"/>
              <a:t> Finally, in my concluding remarks, I’ll point out some of the key uncertainties in this type of work, and tell you why I believe that we all have a stake in advancing the science.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65225" y="693738"/>
            <a:ext cx="4610100" cy="3457575"/>
          </a:xfrm>
          <a:ln cap="flat"/>
        </p:spPr>
      </p:sp>
      <p:sp>
        <p:nvSpPr>
          <p:cNvPr id="91139" name="Rectangle 3"/>
          <p:cNvSpPr>
            <a:spLocks noGrp="1" noChangeArrowheads="1"/>
          </p:cNvSpPr>
          <p:nvPr>
            <p:ph type="body" idx="1"/>
          </p:nvPr>
        </p:nvSpPr>
        <p:spPr>
          <a:xfrm>
            <a:off x="920750" y="4381500"/>
            <a:ext cx="5092700" cy="4144963"/>
          </a:xfrm>
          <a:noFill/>
          <a:ln w="9525"/>
        </p:spPr>
        <p:txBody>
          <a:bodyPr lIns="91180" tIns="44019" rIns="91180" bIns="44019"/>
          <a:lstStyle/>
          <a:p>
            <a:r>
              <a:rPr lang="en-US" smtClean="0"/>
              <a:t> Here is an outline of the structure of my talk.</a:t>
            </a:r>
          </a:p>
          <a:p>
            <a:r>
              <a:rPr lang="en-US" smtClean="0"/>
              <a:t> First I’ll discuss some of the key findings of a recent Intergovernmental report that investigated the nature and causes of climate change.</a:t>
            </a:r>
          </a:p>
          <a:p>
            <a:r>
              <a:rPr lang="en-US" smtClean="0"/>
              <a:t> Then I’ll define some terms that I’ll be using in my talk.</a:t>
            </a:r>
          </a:p>
          <a:p>
            <a:r>
              <a:rPr lang="en-US" smtClean="0"/>
              <a:t> Next I’ll try to give you some indication of the principal advances that have been made in our knowledge of the causes of climate change.</a:t>
            </a:r>
          </a:p>
          <a:p>
            <a:r>
              <a:rPr lang="en-US" smtClean="0"/>
              <a:t> Most of the talk will focus on discussion of one example of a so-called “fingerprint” study - a statistical comparison of patterns of climate change in observed data and in model predictions.</a:t>
            </a:r>
          </a:p>
          <a:p>
            <a:r>
              <a:rPr lang="en-US" smtClean="0"/>
              <a:t> Finally, in my concluding remarks, I’ll point out some of the key uncertainties in this type of work, and tell you why I believe that we all have a stake in advancing the science.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65225" y="693738"/>
            <a:ext cx="4610100" cy="3457575"/>
          </a:xfrm>
          <a:ln cap="flat"/>
        </p:spPr>
      </p:sp>
      <p:sp>
        <p:nvSpPr>
          <p:cNvPr id="91139" name="Rectangle 3"/>
          <p:cNvSpPr>
            <a:spLocks noGrp="1" noChangeArrowheads="1"/>
          </p:cNvSpPr>
          <p:nvPr>
            <p:ph type="body" idx="1"/>
          </p:nvPr>
        </p:nvSpPr>
        <p:spPr>
          <a:xfrm>
            <a:off x="920750" y="4381500"/>
            <a:ext cx="5092700" cy="4144963"/>
          </a:xfrm>
          <a:noFill/>
          <a:ln w="9525"/>
        </p:spPr>
        <p:txBody>
          <a:bodyPr lIns="91180" tIns="44019" rIns="91180" bIns="44019"/>
          <a:lstStyle/>
          <a:p>
            <a:r>
              <a:rPr lang="en-US" smtClean="0"/>
              <a:t> Here is an outline of the structure of my talk.</a:t>
            </a:r>
          </a:p>
          <a:p>
            <a:r>
              <a:rPr lang="en-US" smtClean="0"/>
              <a:t> First I’ll discuss some of the key findings of a recent Intergovernmental report that investigated the nature and causes of climate change.</a:t>
            </a:r>
          </a:p>
          <a:p>
            <a:r>
              <a:rPr lang="en-US" smtClean="0"/>
              <a:t> Then I’ll define some terms that I’ll be using in my talk.</a:t>
            </a:r>
          </a:p>
          <a:p>
            <a:r>
              <a:rPr lang="en-US" smtClean="0"/>
              <a:t> Next I’ll try to give you some indication of the principal advances that have been made in our knowledge of the causes of climate change.</a:t>
            </a:r>
          </a:p>
          <a:p>
            <a:r>
              <a:rPr lang="en-US" smtClean="0"/>
              <a:t> Most of the talk will focus on discussion of one example of a so-called “fingerprint” study - a statistical comparison of patterns of climate change in observed data and in model predictions.</a:t>
            </a:r>
          </a:p>
          <a:p>
            <a:r>
              <a:rPr lang="en-US" smtClean="0"/>
              <a:t> Finally, in my concluding remarks, I’ll point out some of the key uncertainties in this type of work, and tell you why I believe that we all have a stake in advancing the science.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65225" y="693738"/>
            <a:ext cx="4610100" cy="3457575"/>
          </a:xfrm>
          <a:ln cap="flat"/>
        </p:spPr>
      </p:sp>
      <p:sp>
        <p:nvSpPr>
          <p:cNvPr id="91139" name="Rectangle 3"/>
          <p:cNvSpPr>
            <a:spLocks noGrp="1" noChangeArrowheads="1"/>
          </p:cNvSpPr>
          <p:nvPr>
            <p:ph type="body" idx="1"/>
          </p:nvPr>
        </p:nvSpPr>
        <p:spPr>
          <a:xfrm>
            <a:off x="920750" y="4381500"/>
            <a:ext cx="5092700" cy="4144963"/>
          </a:xfrm>
          <a:noFill/>
          <a:ln w="9525"/>
        </p:spPr>
        <p:txBody>
          <a:bodyPr lIns="91180" tIns="44019" rIns="91180" bIns="44019"/>
          <a:lstStyle/>
          <a:p>
            <a:r>
              <a:rPr lang="en-US" smtClean="0"/>
              <a:t> Here is an outline of the structure of my talk.</a:t>
            </a:r>
          </a:p>
          <a:p>
            <a:r>
              <a:rPr lang="en-US" smtClean="0"/>
              <a:t> First I’ll discuss some of the key findings of a recent Intergovernmental report that investigated the nature and causes of climate change.</a:t>
            </a:r>
          </a:p>
          <a:p>
            <a:r>
              <a:rPr lang="en-US" smtClean="0"/>
              <a:t> Then I’ll define some terms that I’ll be using in my talk.</a:t>
            </a:r>
          </a:p>
          <a:p>
            <a:r>
              <a:rPr lang="en-US" smtClean="0"/>
              <a:t> Next I’ll try to give you some indication of the principal advances that have been made in our knowledge of the causes of climate change.</a:t>
            </a:r>
          </a:p>
          <a:p>
            <a:r>
              <a:rPr lang="en-US" smtClean="0"/>
              <a:t> Most of the talk will focus on discussion of one example of a so-called “fingerprint” study - a statistical comparison of patterns of climate change in observed data and in model predictions.</a:t>
            </a:r>
          </a:p>
          <a:p>
            <a:r>
              <a:rPr lang="en-US" smtClean="0"/>
              <a:t> Finally, in my concluding remarks, I’ll point out some of the key uncertainties in this type of work, and tell you why I believe that we all have a stake in advancing the science.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65225" y="693738"/>
            <a:ext cx="4610100" cy="3457575"/>
          </a:xfrm>
          <a:ln cap="flat"/>
        </p:spPr>
      </p:sp>
      <p:sp>
        <p:nvSpPr>
          <p:cNvPr id="91139" name="Rectangle 3"/>
          <p:cNvSpPr>
            <a:spLocks noGrp="1" noChangeArrowheads="1"/>
          </p:cNvSpPr>
          <p:nvPr>
            <p:ph type="body" idx="1"/>
          </p:nvPr>
        </p:nvSpPr>
        <p:spPr>
          <a:xfrm>
            <a:off x="920750" y="4381500"/>
            <a:ext cx="5092700" cy="4144963"/>
          </a:xfrm>
          <a:noFill/>
          <a:ln w="9525"/>
        </p:spPr>
        <p:txBody>
          <a:bodyPr lIns="91180" tIns="44019" rIns="91180" bIns="44019"/>
          <a:lstStyle/>
          <a:p>
            <a:r>
              <a:rPr lang="en-US" smtClean="0"/>
              <a:t> Here is an outline of the structure of my talk.</a:t>
            </a:r>
          </a:p>
          <a:p>
            <a:r>
              <a:rPr lang="en-US" smtClean="0"/>
              <a:t> First I’ll discuss some of the key findings of a recent Intergovernmental report that investigated the nature and causes of climate change.</a:t>
            </a:r>
          </a:p>
          <a:p>
            <a:r>
              <a:rPr lang="en-US" smtClean="0"/>
              <a:t> Then I’ll define some terms that I’ll be using in my talk.</a:t>
            </a:r>
          </a:p>
          <a:p>
            <a:r>
              <a:rPr lang="en-US" smtClean="0"/>
              <a:t> Next I’ll try to give you some indication of the principal advances that have been made in our knowledge of the causes of climate change.</a:t>
            </a:r>
          </a:p>
          <a:p>
            <a:r>
              <a:rPr lang="en-US" smtClean="0"/>
              <a:t> Most of the talk will focus on discussion of one example of a so-called “fingerprint” study - a statistical comparison of patterns of climate change in observed data and in model predictions.</a:t>
            </a:r>
          </a:p>
          <a:p>
            <a:r>
              <a:rPr lang="en-US" smtClean="0"/>
              <a:t> Finally, in my concluding remarks, I’ll point out some of the key uncertainties in this type of work, and tell you why I believe that we all have a stake in advancing the science.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65225" y="693738"/>
            <a:ext cx="4610100" cy="3457575"/>
          </a:xfrm>
          <a:ln cap="flat"/>
        </p:spPr>
      </p:sp>
      <p:sp>
        <p:nvSpPr>
          <p:cNvPr id="91139" name="Rectangle 3"/>
          <p:cNvSpPr>
            <a:spLocks noGrp="1" noChangeArrowheads="1"/>
          </p:cNvSpPr>
          <p:nvPr>
            <p:ph type="body" idx="1"/>
          </p:nvPr>
        </p:nvSpPr>
        <p:spPr>
          <a:xfrm>
            <a:off x="920750" y="4381500"/>
            <a:ext cx="5092700" cy="4144963"/>
          </a:xfrm>
          <a:noFill/>
          <a:ln w="9525"/>
        </p:spPr>
        <p:txBody>
          <a:bodyPr lIns="91180" tIns="44019" rIns="91180" bIns="44019"/>
          <a:lstStyle/>
          <a:p>
            <a:r>
              <a:rPr lang="en-US" smtClean="0"/>
              <a:t> Here is an outline of the structure of my talk.</a:t>
            </a:r>
          </a:p>
          <a:p>
            <a:r>
              <a:rPr lang="en-US" smtClean="0"/>
              <a:t> First I’ll discuss some of the key findings of a recent Intergovernmental report that investigated the nature and causes of climate change.</a:t>
            </a:r>
          </a:p>
          <a:p>
            <a:r>
              <a:rPr lang="en-US" smtClean="0"/>
              <a:t> Then I’ll define some terms that I’ll be using in my talk.</a:t>
            </a:r>
          </a:p>
          <a:p>
            <a:r>
              <a:rPr lang="en-US" smtClean="0"/>
              <a:t> Next I’ll try to give you some indication of the principal advances that have been made in our knowledge of the causes of climate change.</a:t>
            </a:r>
          </a:p>
          <a:p>
            <a:r>
              <a:rPr lang="en-US" smtClean="0"/>
              <a:t> Most of the talk will focus on discussion of one example of a so-called “fingerprint” study - a statistical comparison of patterns of climate change in observed data and in model predictions.</a:t>
            </a:r>
          </a:p>
          <a:p>
            <a:r>
              <a:rPr lang="en-US" smtClean="0"/>
              <a:t> Finally, in my concluding remarks, I’ll point out some of the key uncertainties in this type of work, and tell you why I believe that we all have a stake in advancing the science.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65225" y="693738"/>
            <a:ext cx="4610100" cy="3457575"/>
          </a:xfrm>
          <a:ln cap="flat"/>
        </p:spPr>
      </p:sp>
      <p:sp>
        <p:nvSpPr>
          <p:cNvPr id="91139" name="Rectangle 3"/>
          <p:cNvSpPr>
            <a:spLocks noGrp="1" noChangeArrowheads="1"/>
          </p:cNvSpPr>
          <p:nvPr>
            <p:ph type="body" idx="1"/>
          </p:nvPr>
        </p:nvSpPr>
        <p:spPr>
          <a:xfrm>
            <a:off x="920750" y="4381500"/>
            <a:ext cx="5092700" cy="4144963"/>
          </a:xfrm>
          <a:noFill/>
          <a:ln w="9525"/>
        </p:spPr>
        <p:txBody>
          <a:bodyPr lIns="91180" tIns="44019" rIns="91180" bIns="44019"/>
          <a:lstStyle/>
          <a:p>
            <a:r>
              <a:rPr lang="en-US" smtClean="0"/>
              <a:t> Here is an outline of the structure of my talk.</a:t>
            </a:r>
          </a:p>
          <a:p>
            <a:r>
              <a:rPr lang="en-US" smtClean="0"/>
              <a:t> First I’ll discuss some of the key findings of a recent Intergovernmental report that investigated the nature and causes of climate change.</a:t>
            </a:r>
          </a:p>
          <a:p>
            <a:r>
              <a:rPr lang="en-US" smtClean="0"/>
              <a:t> Then I’ll define some terms that I’ll be using in my talk.</a:t>
            </a:r>
          </a:p>
          <a:p>
            <a:r>
              <a:rPr lang="en-US" smtClean="0"/>
              <a:t> Next I’ll try to give you some indication of the principal advances that have been made in our knowledge of the causes of climate change.</a:t>
            </a:r>
          </a:p>
          <a:p>
            <a:r>
              <a:rPr lang="en-US" smtClean="0"/>
              <a:t> Most of the talk will focus on discussion of one example of a so-called “fingerprint” study - a statistical comparison of patterns of climate change in observed data and in model predictions.</a:t>
            </a:r>
          </a:p>
          <a:p>
            <a:r>
              <a:rPr lang="en-US" smtClean="0"/>
              <a:t> Finally, in my concluding remarks, I’ll point out some of the key uncertainties in this type of work, and tell you why I believe that we all have a stake in advancing the science.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65225" y="693738"/>
            <a:ext cx="4610100" cy="3457575"/>
          </a:xfrm>
          <a:ln cap="flat"/>
        </p:spPr>
      </p:sp>
      <p:sp>
        <p:nvSpPr>
          <p:cNvPr id="91139" name="Rectangle 3"/>
          <p:cNvSpPr>
            <a:spLocks noGrp="1" noChangeArrowheads="1"/>
          </p:cNvSpPr>
          <p:nvPr>
            <p:ph type="body" idx="1"/>
          </p:nvPr>
        </p:nvSpPr>
        <p:spPr>
          <a:xfrm>
            <a:off x="920750" y="4381500"/>
            <a:ext cx="5092700" cy="4144963"/>
          </a:xfrm>
          <a:noFill/>
          <a:ln w="9525"/>
        </p:spPr>
        <p:txBody>
          <a:bodyPr lIns="91180" tIns="44019" rIns="91180" bIns="44019"/>
          <a:lstStyle/>
          <a:p>
            <a:r>
              <a:rPr lang="en-US" smtClean="0"/>
              <a:t> Here is an outline of the structure of my talk.</a:t>
            </a:r>
          </a:p>
          <a:p>
            <a:r>
              <a:rPr lang="en-US" smtClean="0"/>
              <a:t> First I’ll discuss some of the key findings of a recent Intergovernmental report that investigated the nature and causes of climate change.</a:t>
            </a:r>
          </a:p>
          <a:p>
            <a:r>
              <a:rPr lang="en-US" smtClean="0"/>
              <a:t> Then I’ll define some terms that I’ll be using in my talk.</a:t>
            </a:r>
          </a:p>
          <a:p>
            <a:r>
              <a:rPr lang="en-US" smtClean="0"/>
              <a:t> Next I’ll try to give you some indication of the principal advances that have been made in our knowledge of the causes of climate change.</a:t>
            </a:r>
          </a:p>
          <a:p>
            <a:r>
              <a:rPr lang="en-US" smtClean="0"/>
              <a:t> Most of the talk will focus on discussion of one example of a so-called “fingerprint” study - a statistical comparison of patterns of climate change in observed data and in model predictions.</a:t>
            </a:r>
          </a:p>
          <a:p>
            <a:r>
              <a:rPr lang="en-US" smtClean="0"/>
              <a:t> Finally, in my concluding remarks, I’ll point out some of the key uncertainties in this type of work, and tell you why I believe that we all have a stake in advancing the science.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65225" y="693738"/>
            <a:ext cx="4610100" cy="3457575"/>
          </a:xfrm>
          <a:ln cap="flat"/>
        </p:spPr>
      </p:sp>
      <p:sp>
        <p:nvSpPr>
          <p:cNvPr id="91139" name="Rectangle 3"/>
          <p:cNvSpPr>
            <a:spLocks noGrp="1" noChangeArrowheads="1"/>
          </p:cNvSpPr>
          <p:nvPr>
            <p:ph type="body" idx="1"/>
          </p:nvPr>
        </p:nvSpPr>
        <p:spPr>
          <a:xfrm>
            <a:off x="920750" y="4381500"/>
            <a:ext cx="5092700" cy="4144963"/>
          </a:xfrm>
          <a:noFill/>
          <a:ln w="9525"/>
        </p:spPr>
        <p:txBody>
          <a:bodyPr lIns="91180" tIns="44019" rIns="91180" bIns="44019"/>
          <a:lstStyle/>
          <a:p>
            <a:r>
              <a:rPr lang="en-US" smtClean="0"/>
              <a:t> Here is an outline of the structure of my talk.</a:t>
            </a:r>
          </a:p>
          <a:p>
            <a:r>
              <a:rPr lang="en-US" smtClean="0"/>
              <a:t> First I’ll discuss some of the key findings of a recent Intergovernmental report that investigated the nature and causes of climate change.</a:t>
            </a:r>
          </a:p>
          <a:p>
            <a:r>
              <a:rPr lang="en-US" smtClean="0"/>
              <a:t> Then I’ll define some terms that I’ll be using in my talk.</a:t>
            </a:r>
          </a:p>
          <a:p>
            <a:r>
              <a:rPr lang="en-US" smtClean="0"/>
              <a:t> Next I’ll try to give you some indication of the principal advances that have been made in our knowledge of the causes of climate change.</a:t>
            </a:r>
          </a:p>
          <a:p>
            <a:r>
              <a:rPr lang="en-US" smtClean="0"/>
              <a:t> Most of the talk will focus on discussion of one example of a so-called “fingerprint” study - a statistical comparison of patterns of climate change in observed data and in model predictions.</a:t>
            </a:r>
          </a:p>
          <a:p>
            <a:r>
              <a:rPr lang="en-US" smtClean="0"/>
              <a:t> Finally, in my concluding remarks, I’ll point out some of the key uncertainties in this type of work, and tell you why I believe that we all have a stake in advancing the science.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cap="flat"/>
        </p:spPr>
      </p:sp>
      <p:sp>
        <p:nvSpPr>
          <p:cNvPr id="57347" name="Rectangle 3"/>
          <p:cNvSpPr>
            <a:spLocks noGrp="1" noChangeArrowheads="1"/>
          </p:cNvSpPr>
          <p:nvPr>
            <p:ph type="body" idx="1"/>
          </p:nvPr>
        </p:nvSpPr>
        <p:spPr>
          <a:noFill/>
          <a:ln w="9525"/>
        </p:spPr>
        <p:txBody>
          <a:bodyPr lIns="90883" tIns="44644" rIns="90883" bIns="44644"/>
          <a:lstStyle/>
          <a:p>
            <a:r>
              <a:rPr lang="en-US" smtClean="0"/>
              <a:t> It’s an honor and a privilege for me to be able to address you.</a:t>
            </a:r>
          </a:p>
          <a:p>
            <a:r>
              <a:rPr lang="en-US" smtClean="0"/>
              <a:t> The work that I’ll be talking about is not mine alone. I’d like to acknowledge the contributions from my colleagues in the United States and Britain. Their contributions are much greater than the small font size that I’ve used here might indicate!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65225" y="693738"/>
            <a:ext cx="4610100" cy="3457575"/>
          </a:xfrm>
          <a:ln cap="flat"/>
        </p:spPr>
      </p:sp>
      <p:sp>
        <p:nvSpPr>
          <p:cNvPr id="91139" name="Rectangle 3"/>
          <p:cNvSpPr>
            <a:spLocks noGrp="1" noChangeArrowheads="1"/>
          </p:cNvSpPr>
          <p:nvPr>
            <p:ph type="body" idx="1"/>
          </p:nvPr>
        </p:nvSpPr>
        <p:spPr>
          <a:xfrm>
            <a:off x="920750" y="4381500"/>
            <a:ext cx="5092700" cy="4144963"/>
          </a:xfrm>
          <a:noFill/>
          <a:ln w="9525"/>
        </p:spPr>
        <p:txBody>
          <a:bodyPr lIns="91180" tIns="44019" rIns="91180" bIns="44019"/>
          <a:lstStyle/>
          <a:p>
            <a:r>
              <a:rPr lang="en-US" smtClean="0"/>
              <a:t> Here is an outline of the structure of my talk.</a:t>
            </a:r>
          </a:p>
          <a:p>
            <a:r>
              <a:rPr lang="en-US" smtClean="0"/>
              <a:t> First I’ll discuss some of the key findings of a recent Intergovernmental report that investigated the nature and causes of climate change.</a:t>
            </a:r>
          </a:p>
          <a:p>
            <a:r>
              <a:rPr lang="en-US" smtClean="0"/>
              <a:t> Then I’ll define some terms that I’ll be using in my talk.</a:t>
            </a:r>
          </a:p>
          <a:p>
            <a:r>
              <a:rPr lang="en-US" smtClean="0"/>
              <a:t> Next I’ll try to give you some indication of the principal advances that have been made in our knowledge of the causes of climate change.</a:t>
            </a:r>
          </a:p>
          <a:p>
            <a:r>
              <a:rPr lang="en-US" smtClean="0"/>
              <a:t> Most of the talk will focus on discussion of one example of a so-called “fingerprint” study - a statistical comparison of patterns of climate change in observed data and in model predictions.</a:t>
            </a:r>
          </a:p>
          <a:p>
            <a:r>
              <a:rPr lang="en-US" smtClean="0"/>
              <a:t> Finally, in my concluding remarks, I’ll point out some of the key uncertainties in this type of work, and tell you why I believe that we all have a stake in advancing the science.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65225" y="693738"/>
            <a:ext cx="4610100" cy="3457575"/>
          </a:xfrm>
          <a:ln cap="flat"/>
        </p:spPr>
      </p:sp>
      <p:sp>
        <p:nvSpPr>
          <p:cNvPr id="91139" name="Rectangle 3"/>
          <p:cNvSpPr>
            <a:spLocks noGrp="1" noChangeArrowheads="1"/>
          </p:cNvSpPr>
          <p:nvPr>
            <p:ph type="body" idx="1"/>
          </p:nvPr>
        </p:nvSpPr>
        <p:spPr>
          <a:xfrm>
            <a:off x="920750" y="4381500"/>
            <a:ext cx="5092700" cy="4144963"/>
          </a:xfrm>
          <a:noFill/>
          <a:ln w="9525"/>
        </p:spPr>
        <p:txBody>
          <a:bodyPr lIns="91180" tIns="44019" rIns="91180" bIns="44019"/>
          <a:lstStyle/>
          <a:p>
            <a:r>
              <a:rPr lang="en-US" smtClean="0"/>
              <a:t> Here is an outline of the structure of my talk.</a:t>
            </a:r>
          </a:p>
          <a:p>
            <a:r>
              <a:rPr lang="en-US" smtClean="0"/>
              <a:t> First I’ll discuss some of the key findings of a recent Intergovernmental report that investigated the nature and causes of climate change.</a:t>
            </a:r>
          </a:p>
          <a:p>
            <a:r>
              <a:rPr lang="en-US" smtClean="0"/>
              <a:t> Then I’ll define some terms that I’ll be using in my talk.</a:t>
            </a:r>
          </a:p>
          <a:p>
            <a:r>
              <a:rPr lang="en-US" smtClean="0"/>
              <a:t> Next I’ll try to give you some indication of the principal advances that have been made in our knowledge of the causes of climate change.</a:t>
            </a:r>
          </a:p>
          <a:p>
            <a:r>
              <a:rPr lang="en-US" smtClean="0"/>
              <a:t> Most of the talk will focus on discussion of one example of a so-called “fingerprint” study - a statistical comparison of patterns of climate change in observed data and in model predictions.</a:t>
            </a:r>
          </a:p>
          <a:p>
            <a:r>
              <a:rPr lang="en-US" smtClean="0"/>
              <a:t> Finally, in my concluding remarks, I’ll point out some of the key uncertainties in this type of work, and tell you why I believe that we all have a stake in advancing the science.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65225" y="693738"/>
            <a:ext cx="4610100" cy="3457575"/>
          </a:xfrm>
          <a:ln cap="flat"/>
        </p:spPr>
      </p:sp>
      <p:sp>
        <p:nvSpPr>
          <p:cNvPr id="91139" name="Rectangle 3"/>
          <p:cNvSpPr>
            <a:spLocks noGrp="1" noChangeArrowheads="1"/>
          </p:cNvSpPr>
          <p:nvPr>
            <p:ph type="body" idx="1"/>
          </p:nvPr>
        </p:nvSpPr>
        <p:spPr>
          <a:xfrm>
            <a:off x="920750" y="4381500"/>
            <a:ext cx="5092700" cy="4144963"/>
          </a:xfrm>
          <a:noFill/>
          <a:ln w="9525"/>
        </p:spPr>
        <p:txBody>
          <a:bodyPr lIns="91180" tIns="44019" rIns="91180" bIns="44019"/>
          <a:lstStyle/>
          <a:p>
            <a:r>
              <a:rPr lang="en-US" smtClean="0"/>
              <a:t> Here is an outline of the structure of my talk.</a:t>
            </a:r>
          </a:p>
          <a:p>
            <a:r>
              <a:rPr lang="en-US" smtClean="0"/>
              <a:t> First I’ll discuss some of the key findings of a recent Intergovernmental report that investigated the nature and causes of climate change.</a:t>
            </a:r>
          </a:p>
          <a:p>
            <a:r>
              <a:rPr lang="en-US" smtClean="0"/>
              <a:t> Then I’ll define some terms that I’ll be using in my talk.</a:t>
            </a:r>
          </a:p>
          <a:p>
            <a:r>
              <a:rPr lang="en-US" smtClean="0"/>
              <a:t> Next I’ll try to give you some indication of the principal advances that have been made in our knowledge of the causes of climate change.</a:t>
            </a:r>
          </a:p>
          <a:p>
            <a:r>
              <a:rPr lang="en-US" smtClean="0"/>
              <a:t> Most of the talk will focus on discussion of one example of a so-called “fingerprint” study - a statistical comparison of patterns of climate change in observed data and in model predictions.</a:t>
            </a:r>
          </a:p>
          <a:p>
            <a:r>
              <a:rPr lang="en-US" smtClean="0"/>
              <a:t> Finally, in my concluding remarks, I’ll point out some of the key uncertainties in this type of work, and tell you why I believe that we all have a stake in advancing the science.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65225" y="693738"/>
            <a:ext cx="4610100" cy="3457575"/>
          </a:xfrm>
          <a:ln cap="flat"/>
        </p:spPr>
      </p:sp>
      <p:sp>
        <p:nvSpPr>
          <p:cNvPr id="91139" name="Rectangle 3"/>
          <p:cNvSpPr>
            <a:spLocks noGrp="1" noChangeArrowheads="1"/>
          </p:cNvSpPr>
          <p:nvPr>
            <p:ph type="body" idx="1"/>
          </p:nvPr>
        </p:nvSpPr>
        <p:spPr>
          <a:xfrm>
            <a:off x="920750" y="4381500"/>
            <a:ext cx="5092700" cy="4144963"/>
          </a:xfrm>
          <a:noFill/>
          <a:ln w="9525"/>
        </p:spPr>
        <p:txBody>
          <a:bodyPr lIns="91180" tIns="44019" rIns="91180" bIns="44019"/>
          <a:lstStyle/>
          <a:p>
            <a:r>
              <a:rPr lang="en-US" smtClean="0"/>
              <a:t> Here is an outline of the structure of my talk.</a:t>
            </a:r>
          </a:p>
          <a:p>
            <a:r>
              <a:rPr lang="en-US" smtClean="0"/>
              <a:t> First I’ll discuss some of the key findings of a recent Intergovernmental report that investigated the nature and causes of climate change.</a:t>
            </a:r>
          </a:p>
          <a:p>
            <a:r>
              <a:rPr lang="en-US" smtClean="0"/>
              <a:t> Then I’ll define some terms that I’ll be using in my talk.</a:t>
            </a:r>
          </a:p>
          <a:p>
            <a:r>
              <a:rPr lang="en-US" smtClean="0"/>
              <a:t> Next I’ll try to give you some indication of the principal advances that have been made in our knowledge of the causes of climate change.</a:t>
            </a:r>
          </a:p>
          <a:p>
            <a:r>
              <a:rPr lang="en-US" smtClean="0"/>
              <a:t> Most of the talk will focus on discussion of one example of a so-called “fingerprint” study - a statistical comparison of patterns of climate change in observed data and in model predictions.</a:t>
            </a:r>
          </a:p>
          <a:p>
            <a:r>
              <a:rPr lang="en-US" smtClean="0"/>
              <a:t> Finally, in my concluding remarks, I’ll point out some of the key uncertainties in this type of work, and tell you why I believe that we all have a stake in advancing the science.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65225" y="693738"/>
            <a:ext cx="4610100" cy="3457575"/>
          </a:xfrm>
          <a:ln cap="flat"/>
        </p:spPr>
      </p:sp>
      <p:sp>
        <p:nvSpPr>
          <p:cNvPr id="91139" name="Rectangle 3"/>
          <p:cNvSpPr>
            <a:spLocks noGrp="1" noChangeArrowheads="1"/>
          </p:cNvSpPr>
          <p:nvPr>
            <p:ph type="body" idx="1"/>
          </p:nvPr>
        </p:nvSpPr>
        <p:spPr>
          <a:xfrm>
            <a:off x="920750" y="4381500"/>
            <a:ext cx="5092700" cy="4144963"/>
          </a:xfrm>
          <a:noFill/>
          <a:ln w="9525"/>
        </p:spPr>
        <p:txBody>
          <a:bodyPr lIns="91180" tIns="44019" rIns="91180" bIns="44019"/>
          <a:lstStyle/>
          <a:p>
            <a:r>
              <a:rPr lang="en-US" smtClean="0"/>
              <a:t> Here is an outline of the structure of my talk.</a:t>
            </a:r>
          </a:p>
          <a:p>
            <a:r>
              <a:rPr lang="en-US" smtClean="0"/>
              <a:t> First I’ll discuss some of the key findings of a recent Intergovernmental report that investigated the nature and causes of climate change.</a:t>
            </a:r>
          </a:p>
          <a:p>
            <a:r>
              <a:rPr lang="en-US" smtClean="0"/>
              <a:t> Then I’ll define some terms that I’ll be using in my talk.</a:t>
            </a:r>
          </a:p>
          <a:p>
            <a:r>
              <a:rPr lang="en-US" smtClean="0"/>
              <a:t> Next I’ll try to give you some indication of the principal advances that have been made in our knowledge of the causes of climate change.</a:t>
            </a:r>
          </a:p>
          <a:p>
            <a:r>
              <a:rPr lang="en-US" smtClean="0"/>
              <a:t> Most of the talk will focus on discussion of one example of a so-called “fingerprint” study - a statistical comparison of patterns of climate change in observed data and in model predictions.</a:t>
            </a:r>
          </a:p>
          <a:p>
            <a:r>
              <a:rPr lang="en-US" smtClean="0"/>
              <a:t> Finally, in my concluding remarks, I’ll point out some of the key uncertainties in this type of work, and tell you why I believe that we all have a stake in advancing the science.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65225" y="693738"/>
            <a:ext cx="4610100" cy="3457575"/>
          </a:xfrm>
          <a:ln cap="flat"/>
        </p:spPr>
      </p:sp>
      <p:sp>
        <p:nvSpPr>
          <p:cNvPr id="91139" name="Rectangle 3"/>
          <p:cNvSpPr>
            <a:spLocks noGrp="1" noChangeArrowheads="1"/>
          </p:cNvSpPr>
          <p:nvPr>
            <p:ph type="body" idx="1"/>
          </p:nvPr>
        </p:nvSpPr>
        <p:spPr>
          <a:xfrm>
            <a:off x="920750" y="4381500"/>
            <a:ext cx="5092700" cy="4144963"/>
          </a:xfrm>
          <a:noFill/>
          <a:ln w="9525"/>
        </p:spPr>
        <p:txBody>
          <a:bodyPr lIns="91180" tIns="44019" rIns="91180" bIns="44019"/>
          <a:lstStyle/>
          <a:p>
            <a:r>
              <a:rPr lang="en-US" smtClean="0"/>
              <a:t> Here is an outline of the structure of my talk.</a:t>
            </a:r>
          </a:p>
          <a:p>
            <a:r>
              <a:rPr lang="en-US" smtClean="0"/>
              <a:t> First I’ll discuss some of the key findings of a recent Intergovernmental report that investigated the nature and causes of climate change.</a:t>
            </a:r>
          </a:p>
          <a:p>
            <a:r>
              <a:rPr lang="en-US" smtClean="0"/>
              <a:t> Then I’ll define some terms that I’ll be using in my talk.</a:t>
            </a:r>
          </a:p>
          <a:p>
            <a:r>
              <a:rPr lang="en-US" smtClean="0"/>
              <a:t> Next I’ll try to give you some indication of the principal advances that have been made in our knowledge of the causes of climate change.</a:t>
            </a:r>
          </a:p>
          <a:p>
            <a:r>
              <a:rPr lang="en-US" smtClean="0"/>
              <a:t> Most of the talk will focus on discussion of one example of a so-called “fingerprint” study - a statistical comparison of patterns of climate change in observed data and in model predictions.</a:t>
            </a:r>
          </a:p>
          <a:p>
            <a:r>
              <a:rPr lang="en-US" smtClean="0"/>
              <a:t> Finally, in my concluding remarks, I’ll point out some of the key uncertainties in this type of work, and tell you why I believe that we all have a stake in advancing the science.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65225" y="693738"/>
            <a:ext cx="4610100" cy="3457575"/>
          </a:xfrm>
          <a:ln cap="flat"/>
        </p:spPr>
      </p:sp>
      <p:sp>
        <p:nvSpPr>
          <p:cNvPr id="91139" name="Rectangle 3"/>
          <p:cNvSpPr>
            <a:spLocks noGrp="1" noChangeArrowheads="1"/>
          </p:cNvSpPr>
          <p:nvPr>
            <p:ph type="body" idx="1"/>
          </p:nvPr>
        </p:nvSpPr>
        <p:spPr>
          <a:xfrm>
            <a:off x="920750" y="4381500"/>
            <a:ext cx="5092700" cy="4144963"/>
          </a:xfrm>
          <a:noFill/>
          <a:ln w="9525"/>
        </p:spPr>
        <p:txBody>
          <a:bodyPr lIns="91180" tIns="44019" rIns="91180" bIns="44019"/>
          <a:lstStyle/>
          <a:p>
            <a:r>
              <a:rPr lang="en-US" smtClean="0"/>
              <a:t> Here is an outline of the structure of my talk.</a:t>
            </a:r>
          </a:p>
          <a:p>
            <a:r>
              <a:rPr lang="en-US" smtClean="0"/>
              <a:t> First I’ll discuss some of the key findings of a recent Intergovernmental report that investigated the nature and causes of climate change.</a:t>
            </a:r>
          </a:p>
          <a:p>
            <a:r>
              <a:rPr lang="en-US" smtClean="0"/>
              <a:t> Then I’ll define some terms that I’ll be using in my talk.</a:t>
            </a:r>
          </a:p>
          <a:p>
            <a:r>
              <a:rPr lang="en-US" smtClean="0"/>
              <a:t> Next I’ll try to give you some indication of the principal advances that have been made in our knowledge of the causes of climate change.</a:t>
            </a:r>
          </a:p>
          <a:p>
            <a:r>
              <a:rPr lang="en-US" smtClean="0"/>
              <a:t> Most of the talk will focus on discussion of one example of a so-called “fingerprint” study - a statistical comparison of patterns of climate change in observed data and in model predictions.</a:t>
            </a:r>
          </a:p>
          <a:p>
            <a:r>
              <a:rPr lang="en-US" smtClean="0"/>
              <a:t> Finally, in my concluding remarks, I’ll point out some of the key uncertainties in this type of work, and tell you why I believe that we all have a stake in advancing the science.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65225" y="693738"/>
            <a:ext cx="4610100" cy="3457575"/>
          </a:xfrm>
          <a:ln cap="flat"/>
        </p:spPr>
      </p:sp>
      <p:sp>
        <p:nvSpPr>
          <p:cNvPr id="91139" name="Rectangle 3"/>
          <p:cNvSpPr>
            <a:spLocks noGrp="1" noChangeArrowheads="1"/>
          </p:cNvSpPr>
          <p:nvPr>
            <p:ph type="body" idx="1"/>
          </p:nvPr>
        </p:nvSpPr>
        <p:spPr>
          <a:xfrm>
            <a:off x="920750" y="4381500"/>
            <a:ext cx="5092700" cy="4144963"/>
          </a:xfrm>
          <a:noFill/>
          <a:ln w="9525"/>
        </p:spPr>
        <p:txBody>
          <a:bodyPr lIns="91180" tIns="44019" rIns="91180" bIns="44019"/>
          <a:lstStyle/>
          <a:p>
            <a:r>
              <a:rPr lang="en-US" smtClean="0"/>
              <a:t> Here is an outline of the structure of my talk.</a:t>
            </a:r>
          </a:p>
          <a:p>
            <a:r>
              <a:rPr lang="en-US" smtClean="0"/>
              <a:t> First I’ll discuss some of the key findings of a recent Intergovernmental report that investigated the nature and causes of climate change.</a:t>
            </a:r>
          </a:p>
          <a:p>
            <a:r>
              <a:rPr lang="en-US" smtClean="0"/>
              <a:t> Then I’ll define some terms that I’ll be using in my talk.</a:t>
            </a:r>
          </a:p>
          <a:p>
            <a:r>
              <a:rPr lang="en-US" smtClean="0"/>
              <a:t> Next I’ll try to give you some indication of the principal advances that have been made in our knowledge of the causes of climate change.</a:t>
            </a:r>
          </a:p>
          <a:p>
            <a:r>
              <a:rPr lang="en-US" smtClean="0"/>
              <a:t> Most of the talk will focus on discussion of one example of a so-called “fingerprint” study - a statistical comparison of patterns of climate change in observed data and in model predictions.</a:t>
            </a:r>
          </a:p>
          <a:p>
            <a:r>
              <a:rPr lang="en-US" smtClean="0"/>
              <a:t> Finally, in my concluding remarks, I’ll point out some of the key uncertainties in this type of work, and tell you why I believe that we all have a stake in advancing the science.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65225" y="693738"/>
            <a:ext cx="4610100" cy="3457575"/>
          </a:xfrm>
          <a:ln cap="flat"/>
        </p:spPr>
      </p:sp>
      <p:sp>
        <p:nvSpPr>
          <p:cNvPr id="91139" name="Rectangle 3"/>
          <p:cNvSpPr>
            <a:spLocks noGrp="1" noChangeArrowheads="1"/>
          </p:cNvSpPr>
          <p:nvPr>
            <p:ph type="body" idx="1"/>
          </p:nvPr>
        </p:nvSpPr>
        <p:spPr>
          <a:xfrm>
            <a:off x="920750" y="4381500"/>
            <a:ext cx="5092700" cy="4144963"/>
          </a:xfrm>
          <a:noFill/>
          <a:ln w="9525"/>
        </p:spPr>
        <p:txBody>
          <a:bodyPr lIns="91180" tIns="44019" rIns="91180" bIns="44019"/>
          <a:lstStyle/>
          <a:p>
            <a:r>
              <a:rPr lang="en-US" smtClean="0"/>
              <a:t> Here is an outline of the structure of my talk.</a:t>
            </a:r>
          </a:p>
          <a:p>
            <a:r>
              <a:rPr lang="en-US" smtClean="0"/>
              <a:t> First I’ll discuss some of the key findings of a recent Intergovernmental report that investigated the nature and causes of climate change.</a:t>
            </a:r>
          </a:p>
          <a:p>
            <a:r>
              <a:rPr lang="en-US" smtClean="0"/>
              <a:t> Then I’ll define some terms that I’ll be using in my talk.</a:t>
            </a:r>
          </a:p>
          <a:p>
            <a:r>
              <a:rPr lang="en-US" smtClean="0"/>
              <a:t> Next I’ll try to give you some indication of the principal advances that have been made in our knowledge of the causes of climate change.</a:t>
            </a:r>
          </a:p>
          <a:p>
            <a:r>
              <a:rPr lang="en-US" smtClean="0"/>
              <a:t> Most of the talk will focus on discussion of one example of a so-called “fingerprint” study - a statistical comparison of patterns of climate change in observed data and in model predictions.</a:t>
            </a:r>
          </a:p>
          <a:p>
            <a:r>
              <a:rPr lang="en-US" smtClean="0"/>
              <a:t> Finally, in my concluding remarks, I’ll point out some of the key uncertainties in this type of work, and tell you why I believe that we all have a stake in advancing the science.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65225" y="693738"/>
            <a:ext cx="4610100" cy="3457575"/>
          </a:xfrm>
          <a:ln cap="flat"/>
        </p:spPr>
      </p:sp>
      <p:sp>
        <p:nvSpPr>
          <p:cNvPr id="91139" name="Rectangle 3"/>
          <p:cNvSpPr>
            <a:spLocks noGrp="1" noChangeArrowheads="1"/>
          </p:cNvSpPr>
          <p:nvPr>
            <p:ph type="body" idx="1"/>
          </p:nvPr>
        </p:nvSpPr>
        <p:spPr>
          <a:xfrm>
            <a:off x="920750" y="4381500"/>
            <a:ext cx="5092700" cy="4144963"/>
          </a:xfrm>
          <a:noFill/>
          <a:ln w="9525"/>
        </p:spPr>
        <p:txBody>
          <a:bodyPr lIns="91180" tIns="44019" rIns="91180" bIns="44019"/>
          <a:lstStyle/>
          <a:p>
            <a:r>
              <a:rPr lang="en-US" smtClean="0"/>
              <a:t> Here is an outline of the structure of my talk.</a:t>
            </a:r>
          </a:p>
          <a:p>
            <a:r>
              <a:rPr lang="en-US" smtClean="0"/>
              <a:t> First I’ll discuss some of the key findings of a recent Intergovernmental report that investigated the nature and causes of climate change.</a:t>
            </a:r>
          </a:p>
          <a:p>
            <a:r>
              <a:rPr lang="en-US" smtClean="0"/>
              <a:t> Then I’ll define some terms that I’ll be using in my talk.</a:t>
            </a:r>
          </a:p>
          <a:p>
            <a:r>
              <a:rPr lang="en-US" smtClean="0"/>
              <a:t> Next I’ll try to give you some indication of the principal advances that have been made in our knowledge of the causes of climate change.</a:t>
            </a:r>
          </a:p>
          <a:p>
            <a:r>
              <a:rPr lang="en-US" smtClean="0"/>
              <a:t> Most of the talk will focus on discussion of one example of a so-called “fingerprint” study - a statistical comparison of patterns of climate change in observed data and in model predictions.</a:t>
            </a:r>
          </a:p>
          <a:p>
            <a:r>
              <a:rPr lang="en-US" smtClean="0"/>
              <a:t> Finally, in my concluding remarks, I’ll point out some of the key uncertainties in this type of work, and tell you why I believe that we all have a stake in advancing the science.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65225" y="693738"/>
            <a:ext cx="4610100" cy="3457575"/>
          </a:xfrm>
          <a:ln cap="flat"/>
        </p:spPr>
      </p:sp>
      <p:sp>
        <p:nvSpPr>
          <p:cNvPr id="91139" name="Rectangle 3"/>
          <p:cNvSpPr>
            <a:spLocks noGrp="1" noChangeArrowheads="1"/>
          </p:cNvSpPr>
          <p:nvPr>
            <p:ph type="body" idx="1"/>
          </p:nvPr>
        </p:nvSpPr>
        <p:spPr>
          <a:xfrm>
            <a:off x="920750" y="4381500"/>
            <a:ext cx="5092700" cy="4144963"/>
          </a:xfrm>
          <a:noFill/>
          <a:ln w="9525"/>
        </p:spPr>
        <p:txBody>
          <a:bodyPr lIns="91180" tIns="44019" rIns="91180" bIns="44019"/>
          <a:lstStyle/>
          <a:p>
            <a:r>
              <a:rPr lang="en-US" smtClean="0"/>
              <a:t> Here is an outline of the structure of my talk.</a:t>
            </a:r>
          </a:p>
          <a:p>
            <a:r>
              <a:rPr lang="en-US" smtClean="0"/>
              <a:t> First I’ll discuss some of the key findings of a recent Intergovernmental report that investigated the nature and causes of climate change.</a:t>
            </a:r>
          </a:p>
          <a:p>
            <a:r>
              <a:rPr lang="en-US" smtClean="0"/>
              <a:t> Then I’ll define some terms that I’ll be using in my talk.</a:t>
            </a:r>
          </a:p>
          <a:p>
            <a:r>
              <a:rPr lang="en-US" smtClean="0"/>
              <a:t> Next I’ll try to give you some indication of the principal advances that have been made in our knowledge of the causes of climate change.</a:t>
            </a:r>
          </a:p>
          <a:p>
            <a:r>
              <a:rPr lang="en-US" smtClean="0"/>
              <a:t> Most of the talk will focus on discussion of one example of a so-called “fingerprint” study - a statistical comparison of patterns of climate change in observed data and in model predictions.</a:t>
            </a:r>
          </a:p>
          <a:p>
            <a:r>
              <a:rPr lang="en-US" smtClean="0"/>
              <a:t> Finally, in my concluding remarks, I’ll point out some of the key uncertainties in this type of work, and tell you why I believe that we all have a stake in advancing the science.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65225" y="693738"/>
            <a:ext cx="4610100" cy="3457575"/>
          </a:xfrm>
          <a:ln cap="flat"/>
        </p:spPr>
      </p:sp>
      <p:sp>
        <p:nvSpPr>
          <p:cNvPr id="91139" name="Rectangle 3"/>
          <p:cNvSpPr>
            <a:spLocks noGrp="1" noChangeArrowheads="1"/>
          </p:cNvSpPr>
          <p:nvPr>
            <p:ph type="body" idx="1"/>
          </p:nvPr>
        </p:nvSpPr>
        <p:spPr>
          <a:xfrm>
            <a:off x="920750" y="4381500"/>
            <a:ext cx="5092700" cy="4144963"/>
          </a:xfrm>
          <a:noFill/>
          <a:ln w="9525"/>
        </p:spPr>
        <p:txBody>
          <a:bodyPr lIns="91180" tIns="44019" rIns="91180" bIns="44019"/>
          <a:lstStyle/>
          <a:p>
            <a:r>
              <a:rPr lang="en-US" smtClean="0"/>
              <a:t> Here is an outline of the structure of my talk.</a:t>
            </a:r>
          </a:p>
          <a:p>
            <a:r>
              <a:rPr lang="en-US" smtClean="0"/>
              <a:t> First I’ll discuss some of the key findings of a recent Intergovernmental report that investigated the nature and causes of climate change.</a:t>
            </a:r>
          </a:p>
          <a:p>
            <a:r>
              <a:rPr lang="en-US" smtClean="0"/>
              <a:t> Then I’ll define some terms that I’ll be using in my talk.</a:t>
            </a:r>
          </a:p>
          <a:p>
            <a:r>
              <a:rPr lang="en-US" smtClean="0"/>
              <a:t> Next I’ll try to give you some indication of the principal advances that have been made in our knowledge of the causes of climate change.</a:t>
            </a:r>
          </a:p>
          <a:p>
            <a:r>
              <a:rPr lang="en-US" smtClean="0"/>
              <a:t> Most of the talk will focus on discussion of one example of a so-called “fingerprint” study - a statistical comparison of patterns of climate change in observed data and in model predictions.</a:t>
            </a:r>
          </a:p>
          <a:p>
            <a:r>
              <a:rPr lang="en-US" smtClean="0"/>
              <a:t> Finally, in my concluding remarks, I’ll point out some of the key uncertainties in this type of work, and tell you why I believe that we all have a stake in advancing the science.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65225" y="693738"/>
            <a:ext cx="4610100" cy="3457575"/>
          </a:xfrm>
          <a:ln cap="flat"/>
        </p:spPr>
      </p:sp>
      <p:sp>
        <p:nvSpPr>
          <p:cNvPr id="91139" name="Rectangle 3"/>
          <p:cNvSpPr>
            <a:spLocks noGrp="1" noChangeArrowheads="1"/>
          </p:cNvSpPr>
          <p:nvPr>
            <p:ph type="body" idx="1"/>
          </p:nvPr>
        </p:nvSpPr>
        <p:spPr>
          <a:xfrm>
            <a:off x="920750" y="4381500"/>
            <a:ext cx="5092700" cy="4144963"/>
          </a:xfrm>
          <a:noFill/>
          <a:ln w="9525"/>
        </p:spPr>
        <p:txBody>
          <a:bodyPr lIns="91180" tIns="44019" rIns="91180" bIns="44019"/>
          <a:lstStyle/>
          <a:p>
            <a:r>
              <a:rPr lang="en-US" smtClean="0"/>
              <a:t> Here is an outline of the structure of my talk.</a:t>
            </a:r>
          </a:p>
          <a:p>
            <a:r>
              <a:rPr lang="en-US" smtClean="0"/>
              <a:t> First I’ll discuss some of the key findings of a recent Intergovernmental report that investigated the nature and causes of climate change.</a:t>
            </a:r>
          </a:p>
          <a:p>
            <a:r>
              <a:rPr lang="en-US" smtClean="0"/>
              <a:t> Then I’ll define some terms that I’ll be using in my talk.</a:t>
            </a:r>
          </a:p>
          <a:p>
            <a:r>
              <a:rPr lang="en-US" smtClean="0"/>
              <a:t> Next I’ll try to give you some indication of the principal advances that have been made in our knowledge of the causes of climate change.</a:t>
            </a:r>
          </a:p>
          <a:p>
            <a:r>
              <a:rPr lang="en-US" smtClean="0"/>
              <a:t> Most of the talk will focus on discussion of one example of a so-called “fingerprint” study - a statistical comparison of patterns of climate change in observed data and in model predictions.</a:t>
            </a:r>
          </a:p>
          <a:p>
            <a:r>
              <a:rPr lang="en-US" smtClean="0"/>
              <a:t> Finally, in my concluding remarks, I’ll point out some of the key uncertainties in this type of work, and tell you why I believe that we all have a stake in advancing the science.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AF743E0F-9811-4788-AE80-DEB81855F09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CA49650B-DF04-4337-A952-A89DE00019F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307975"/>
            <a:ext cx="1989138" cy="60309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3250" y="307975"/>
            <a:ext cx="5816600" cy="6030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86D1F99F-C659-4C44-85E3-1695855D263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307975"/>
            <a:ext cx="7924800" cy="758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3250" y="1360488"/>
            <a:ext cx="3902075" cy="241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57725" y="1360488"/>
            <a:ext cx="3903663" cy="241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3250" y="3925888"/>
            <a:ext cx="3902075" cy="241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7725" y="3925888"/>
            <a:ext cx="3903663" cy="241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defRPr/>
            </a:pPr>
            <a:fld id="{672B09C0-8329-4C2E-B0F0-A8E6818AAA1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3250" y="307975"/>
            <a:ext cx="7958138" cy="6030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fld id="{ACE67A3F-2851-4422-BECD-E3B68F1F499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3250" y="1360488"/>
            <a:ext cx="3902075" cy="497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360488"/>
            <a:ext cx="3903663" cy="497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D7682A24-928C-4F1B-835A-A05590301669}" type="slidenum">
              <a:rPr lang="en-US"/>
              <a:pPr>
                <a:defRPr/>
              </a:pPr>
              <a:t>‹#›</a:t>
            </a:fld>
            <a:endParaRPr lang="en-US"/>
          </a:p>
        </p:txBody>
      </p:sp>
      <p:pic>
        <p:nvPicPr>
          <p:cNvPr id="5" name="Picture 34" descr="lab_icon_rgb"/>
          <p:cNvPicPr>
            <a:picLocks noChangeAspect="1" noChangeArrowheads="1"/>
          </p:cNvPicPr>
          <p:nvPr userDrawn="1"/>
        </p:nvPicPr>
        <p:blipFill>
          <a:blip r:embed="rId2" cstate="print"/>
          <a:srcRect/>
          <a:stretch>
            <a:fillRect/>
          </a:stretch>
        </p:blipFill>
        <p:spPr bwMode="auto">
          <a:xfrm>
            <a:off x="8534400" y="381000"/>
            <a:ext cx="609600" cy="627063"/>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307975"/>
            <a:ext cx="1989138" cy="60309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3250" y="307975"/>
            <a:ext cx="5816600" cy="6030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fld id="{293C6124-61DC-49B0-880D-0C7B09C75A9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3250" y="1360488"/>
            <a:ext cx="3902075" cy="497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360488"/>
            <a:ext cx="3903663" cy="497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fld id="{3FF30ED8-0BDB-41B6-B230-D263057B817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defRPr/>
            </a:pPr>
            <a:fld id="{B903E2B0-C7C2-4A05-9FF9-46F0529C835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fld id="{7FAB1D0B-38EF-4FB3-881C-E09E6680015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1E3836FF-56A0-4297-8CB4-741FF041BC0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712883AB-E45A-46B6-B63E-018E5777368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B8973EF8-CF05-4D86-B36E-2FEE4AD3AE3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7975"/>
            <a:ext cx="7924800" cy="758825"/>
          </a:xfrm>
          <a:prstGeom prst="rect">
            <a:avLst/>
          </a:prstGeom>
          <a:solidFill>
            <a:schemeClr val="bg1"/>
          </a:solidFill>
          <a:ln w="12700">
            <a:noFill/>
            <a:miter lim="800000"/>
            <a:headEnd/>
            <a:tailEnd/>
          </a:ln>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3250" y="1360488"/>
            <a:ext cx="7958138" cy="49784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dirty="0" smtClean="0"/>
              <a:t> Click to edit Master text styles</a:t>
            </a:r>
          </a:p>
          <a:p>
            <a:pPr lvl="1"/>
            <a:r>
              <a:rPr lang="en-US" dirty="0" smtClean="0"/>
              <a:t> 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ChangeArrowheads="1"/>
          </p:cNvSpPr>
          <p:nvPr/>
        </p:nvSpPr>
        <p:spPr bwMode="auto">
          <a:xfrm>
            <a:off x="8061325" y="6308725"/>
            <a:ext cx="701675" cy="228600"/>
          </a:xfrm>
          <a:prstGeom prst="rect">
            <a:avLst/>
          </a:prstGeom>
          <a:noFill/>
          <a:ln w="12700">
            <a:noFill/>
            <a:miter lim="800000"/>
            <a:headEnd/>
            <a:tailEnd/>
          </a:ln>
          <a:effectLst/>
        </p:spPr>
        <p:txBody>
          <a:bodyPr wrap="none" anchor="ctr"/>
          <a:lstStyle/>
          <a:p>
            <a:pPr>
              <a:defRPr/>
            </a:pPr>
            <a:endParaRPr lang="en-US"/>
          </a:p>
        </p:txBody>
      </p:sp>
      <p:pic>
        <p:nvPicPr>
          <p:cNvPr id="1029" name="Picture 6"/>
          <p:cNvPicPr>
            <a:picLocks noChangeAspect="1" noChangeArrowheads="1"/>
          </p:cNvPicPr>
          <p:nvPr/>
        </p:nvPicPr>
        <p:blipFill>
          <a:blip r:embed="rId15" cstate="print"/>
          <a:srcRect/>
          <a:stretch>
            <a:fillRect/>
          </a:stretch>
        </p:blipFill>
        <p:spPr bwMode="auto">
          <a:xfrm>
            <a:off x="8593138" y="430213"/>
            <a:ext cx="503237" cy="512762"/>
          </a:xfrm>
          <a:prstGeom prst="rect">
            <a:avLst/>
          </a:prstGeom>
          <a:noFill/>
          <a:ln w="12700">
            <a:noFill/>
            <a:miter lim="800000"/>
            <a:headEnd/>
            <a:tailEnd/>
          </a:ln>
        </p:spPr>
      </p:pic>
      <p:sp>
        <p:nvSpPr>
          <p:cNvPr id="2" name="Rectangle 5"/>
          <p:cNvSpPr>
            <a:spLocks noChangeArrowheads="1"/>
          </p:cNvSpPr>
          <p:nvPr/>
        </p:nvSpPr>
        <p:spPr bwMode="auto">
          <a:xfrm>
            <a:off x="457200" y="1104900"/>
            <a:ext cx="8458200" cy="38100"/>
          </a:xfrm>
          <a:prstGeom prst="rect">
            <a:avLst/>
          </a:prstGeom>
          <a:solidFill>
            <a:srgbClr val="063DE8"/>
          </a:solidFill>
          <a:ln w="12700">
            <a:noFill/>
            <a:miter lim="800000"/>
            <a:headEnd/>
            <a:tailEnd/>
          </a:ln>
          <a:effectLst/>
        </p:spPr>
        <p:txBody>
          <a:bodyPr wrap="none" anchor="ctr"/>
          <a:lstStyle/>
          <a:p>
            <a:pPr>
              <a:defRPr/>
            </a:pPr>
            <a:endParaRPr lang="en-US"/>
          </a:p>
        </p:txBody>
      </p:sp>
      <p:sp>
        <p:nvSpPr>
          <p:cNvPr id="1037" name="Rectangle 13"/>
          <p:cNvSpPr>
            <a:spLocks noGrp="1" noChangeArrowheads="1"/>
          </p:cNvSpPr>
          <p:nvPr>
            <p:ph type="sldNum" sz="quarter" idx="4"/>
          </p:nvPr>
        </p:nvSpPr>
        <p:spPr bwMode="auto">
          <a:xfrm>
            <a:off x="693420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latin typeface="+mn-lt"/>
              </a:defRPr>
            </a:lvl1pPr>
          </a:lstStyle>
          <a:p>
            <a:pPr>
              <a:defRPr/>
            </a:pPr>
            <a:fld id="{9229C545-D25C-4976-9B0A-3079AF3270D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0" fontAlgn="base" hangingPunct="0">
        <a:spcBef>
          <a:spcPct val="0"/>
        </a:spcBef>
        <a:spcAft>
          <a:spcPct val="0"/>
        </a:spcAft>
        <a:defRPr sz="2400" b="1">
          <a:solidFill>
            <a:schemeClr val="tx2"/>
          </a:solidFill>
          <a:latin typeface="Arial" charset="0"/>
        </a:defRPr>
      </a:lvl6pPr>
      <a:lvl7pPr marL="914400" algn="l" rtl="0" eaLnBrk="0" fontAlgn="base" hangingPunct="0">
        <a:spcBef>
          <a:spcPct val="0"/>
        </a:spcBef>
        <a:spcAft>
          <a:spcPct val="0"/>
        </a:spcAft>
        <a:defRPr sz="2400" b="1">
          <a:solidFill>
            <a:schemeClr val="tx2"/>
          </a:solidFill>
          <a:latin typeface="Arial" charset="0"/>
        </a:defRPr>
      </a:lvl7pPr>
      <a:lvl8pPr marL="1371600" algn="l" rtl="0" eaLnBrk="0" fontAlgn="base" hangingPunct="0">
        <a:spcBef>
          <a:spcPct val="0"/>
        </a:spcBef>
        <a:spcAft>
          <a:spcPct val="0"/>
        </a:spcAft>
        <a:defRPr sz="2400" b="1">
          <a:solidFill>
            <a:schemeClr val="tx2"/>
          </a:solidFill>
          <a:latin typeface="Arial" charset="0"/>
        </a:defRPr>
      </a:lvl8pPr>
      <a:lvl9pPr marL="1828800" algn="l" rtl="0" eaLnBrk="0" fontAlgn="base" hangingPunct="0">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50000"/>
        </a:spcBef>
        <a:spcAft>
          <a:spcPct val="0"/>
        </a:spcAft>
        <a:buClr>
          <a:schemeClr val="hlink"/>
        </a:buClr>
        <a:buSzPct val="90000"/>
        <a:buFont typeface="Monotype Sorts" pitchFamily="2" charset="2"/>
        <a:buChar char="l"/>
        <a:defRPr b="1">
          <a:solidFill>
            <a:schemeClr val="tx1"/>
          </a:solidFill>
          <a:latin typeface="+mn-lt"/>
          <a:ea typeface="+mn-ea"/>
          <a:cs typeface="+mn-cs"/>
        </a:defRPr>
      </a:lvl1pPr>
      <a:lvl2pPr marL="742950" indent="-285750" algn="l" rtl="0" eaLnBrk="0" fontAlgn="base" hangingPunct="0">
        <a:spcBef>
          <a:spcPct val="20000"/>
        </a:spcBef>
        <a:spcAft>
          <a:spcPct val="0"/>
        </a:spcAft>
        <a:buClr>
          <a:srgbClr val="063DE8"/>
        </a:buClr>
        <a:buSzPct val="100000"/>
        <a:buFont typeface="Wingdings 3" pitchFamily="18" charset="2"/>
        <a:buChar char="Æ"/>
        <a:defRPr>
          <a:solidFill>
            <a:schemeClr val="tx1"/>
          </a:solidFill>
          <a:latin typeface="+mn-lt"/>
        </a:defRPr>
      </a:lvl2pPr>
      <a:lvl3pPr marL="1143000" indent="-228600" algn="l" rtl="0" eaLnBrk="0" fontAlgn="base" hangingPunct="0">
        <a:spcBef>
          <a:spcPct val="20000"/>
        </a:spcBef>
        <a:spcAft>
          <a:spcPct val="0"/>
        </a:spcAft>
        <a:buClr>
          <a:schemeClr val="hlink"/>
        </a:buClr>
        <a:buSzPct val="75000"/>
        <a:buFont typeface="Monotype Sorts" pitchFamily="2" charset="2"/>
        <a:buChar char="l"/>
        <a:defRPr sz="1600">
          <a:solidFill>
            <a:schemeClr val="tx1"/>
          </a:solidFill>
          <a:latin typeface="+mn-lt"/>
        </a:defRPr>
      </a:lvl3pPr>
      <a:lvl4pPr marL="1600200" indent="-228600" algn="l" rtl="0" eaLnBrk="0" fontAlgn="base" hangingPunct="0">
        <a:spcBef>
          <a:spcPct val="20000"/>
        </a:spcBef>
        <a:spcAft>
          <a:spcPct val="0"/>
        </a:spcAft>
        <a:buClr>
          <a:schemeClr val="accent1"/>
        </a:buClr>
        <a:buSzPct val="100000"/>
        <a:buFont typeface="Monotype Sorts" pitchFamily="2" charset="2"/>
        <a:buChar char="è"/>
        <a:defRPr sz="1400">
          <a:solidFill>
            <a:schemeClr val="tx1"/>
          </a:solidFill>
          <a:latin typeface="+mn-lt"/>
        </a:defRPr>
      </a:lvl4pPr>
      <a:lvl5pPr marL="2057400" indent="-228600" algn="l" rtl="0" eaLnBrk="0" fontAlgn="base" hangingPunct="0">
        <a:spcBef>
          <a:spcPct val="20000"/>
        </a:spcBef>
        <a:spcAft>
          <a:spcPct val="0"/>
        </a:spcAft>
        <a:buClr>
          <a:srgbClr val="DC0081"/>
        </a:buClr>
        <a:buSzPct val="50000"/>
        <a:buFont typeface="Monotype Sorts" pitchFamily="2" charset="2"/>
        <a:buChar char="l"/>
        <a:defRPr sz="1200">
          <a:solidFill>
            <a:schemeClr val="tx1"/>
          </a:solidFill>
          <a:latin typeface="+mn-lt"/>
        </a:defRPr>
      </a:lvl5pPr>
      <a:lvl6pPr marL="2514600" indent="-228600" algn="l" rtl="0" eaLnBrk="0" fontAlgn="base" hangingPunct="0">
        <a:spcBef>
          <a:spcPct val="20000"/>
        </a:spcBef>
        <a:spcAft>
          <a:spcPct val="0"/>
        </a:spcAft>
        <a:buClr>
          <a:srgbClr val="DC0081"/>
        </a:buClr>
        <a:buSzPct val="50000"/>
        <a:buFont typeface="Monotype Sorts" pitchFamily="2" charset="2"/>
        <a:buChar char="l"/>
        <a:defRPr sz="1200">
          <a:solidFill>
            <a:schemeClr val="tx1"/>
          </a:solidFill>
          <a:latin typeface="+mn-lt"/>
        </a:defRPr>
      </a:lvl6pPr>
      <a:lvl7pPr marL="2971800" indent="-228600" algn="l" rtl="0" eaLnBrk="0" fontAlgn="base" hangingPunct="0">
        <a:spcBef>
          <a:spcPct val="20000"/>
        </a:spcBef>
        <a:spcAft>
          <a:spcPct val="0"/>
        </a:spcAft>
        <a:buClr>
          <a:srgbClr val="DC0081"/>
        </a:buClr>
        <a:buSzPct val="50000"/>
        <a:buFont typeface="Monotype Sorts" pitchFamily="2" charset="2"/>
        <a:buChar char="l"/>
        <a:defRPr sz="1200">
          <a:solidFill>
            <a:schemeClr val="tx1"/>
          </a:solidFill>
          <a:latin typeface="+mn-lt"/>
        </a:defRPr>
      </a:lvl7pPr>
      <a:lvl8pPr marL="3429000" indent="-228600" algn="l" rtl="0" eaLnBrk="0" fontAlgn="base" hangingPunct="0">
        <a:spcBef>
          <a:spcPct val="20000"/>
        </a:spcBef>
        <a:spcAft>
          <a:spcPct val="0"/>
        </a:spcAft>
        <a:buClr>
          <a:srgbClr val="DC0081"/>
        </a:buClr>
        <a:buSzPct val="50000"/>
        <a:buFont typeface="Monotype Sorts" pitchFamily="2" charset="2"/>
        <a:buChar char="l"/>
        <a:defRPr sz="1200">
          <a:solidFill>
            <a:schemeClr val="tx1"/>
          </a:solidFill>
          <a:latin typeface="+mn-lt"/>
        </a:defRPr>
      </a:lvl8pPr>
      <a:lvl9pPr marL="3886200" indent="-228600" algn="l" rtl="0" eaLnBrk="0" fontAlgn="base" hangingPunct="0">
        <a:spcBef>
          <a:spcPct val="20000"/>
        </a:spcBef>
        <a:spcAft>
          <a:spcPct val="0"/>
        </a:spcAft>
        <a:buClr>
          <a:srgbClr val="DC0081"/>
        </a:buClr>
        <a:buSzPct val="50000"/>
        <a:buFont typeface="Monotype Sorts" pitchFamily="2" charset="2"/>
        <a:buChar char="l"/>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050" name="Rectangle 2" descr="Stationery"/>
          <p:cNvSpPr>
            <a:spLocks noGrp="1" noChangeArrowheads="1"/>
          </p:cNvSpPr>
          <p:nvPr>
            <p:ph type="title"/>
          </p:nvPr>
        </p:nvSpPr>
        <p:spPr bwMode="auto">
          <a:xfrm>
            <a:off x="609600" y="307975"/>
            <a:ext cx="7467600" cy="758825"/>
          </a:xfrm>
          <a:prstGeom prst="rect">
            <a:avLst/>
          </a:prstGeom>
          <a:blipFill dpi="0" rotWithShape="1">
            <a:blip r:embed="rId13" cstate="print"/>
            <a:srcRect/>
            <a:tile tx="0" ty="0" sx="100000" sy="100000" flip="none" algn="tl"/>
          </a:blipFill>
          <a:ln w="12700">
            <a:noFill/>
            <a:miter lim="800000"/>
            <a:headEnd/>
            <a:tailEnd/>
          </a:ln>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03250" y="1360488"/>
            <a:ext cx="7958138" cy="49784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 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89124" name="Rectangle 4"/>
          <p:cNvSpPr>
            <a:spLocks noChangeArrowheads="1"/>
          </p:cNvSpPr>
          <p:nvPr/>
        </p:nvSpPr>
        <p:spPr bwMode="auto">
          <a:xfrm>
            <a:off x="8061325" y="6308725"/>
            <a:ext cx="701675" cy="228600"/>
          </a:xfrm>
          <a:prstGeom prst="rect">
            <a:avLst/>
          </a:prstGeom>
          <a:noFill/>
          <a:ln w="12700">
            <a:noFill/>
            <a:miter lim="800000"/>
            <a:headEnd/>
            <a:tailEnd/>
          </a:ln>
          <a:effectLst/>
        </p:spPr>
        <p:txBody>
          <a:bodyPr wrap="none" anchor="ctr"/>
          <a:lstStyle/>
          <a:p>
            <a:pPr>
              <a:defRPr/>
            </a:pPr>
            <a:endParaRPr lang="en-US"/>
          </a:p>
        </p:txBody>
      </p:sp>
      <p:sp>
        <p:nvSpPr>
          <p:cNvPr id="389125" name="Rectangle 5"/>
          <p:cNvSpPr>
            <a:spLocks noChangeArrowheads="1"/>
          </p:cNvSpPr>
          <p:nvPr/>
        </p:nvSpPr>
        <p:spPr bwMode="auto">
          <a:xfrm>
            <a:off x="457200" y="1104900"/>
            <a:ext cx="8458200" cy="38100"/>
          </a:xfrm>
          <a:prstGeom prst="rect">
            <a:avLst/>
          </a:prstGeom>
          <a:solidFill>
            <a:srgbClr val="063DE8"/>
          </a:solidFill>
          <a:ln w="12700">
            <a:noFill/>
            <a:miter lim="800000"/>
            <a:headEnd/>
            <a:tailEnd/>
          </a:ln>
          <a:effectLst/>
        </p:spPr>
        <p:txBody>
          <a:bodyPr wrap="none" anchor="ctr"/>
          <a:lstStyle/>
          <a:p>
            <a:pPr>
              <a:defRPr/>
            </a:pPr>
            <a:endParaRPr lang="en-US"/>
          </a:p>
        </p:txBody>
      </p:sp>
      <p:sp>
        <p:nvSpPr>
          <p:cNvPr id="389126" name="Rectangle 6"/>
          <p:cNvSpPr>
            <a:spLocks noChangeArrowheads="1"/>
          </p:cNvSpPr>
          <p:nvPr/>
        </p:nvSpPr>
        <p:spPr bwMode="auto">
          <a:xfrm>
            <a:off x="519113" y="6353175"/>
            <a:ext cx="576262" cy="301625"/>
          </a:xfrm>
          <a:prstGeom prst="rect">
            <a:avLst/>
          </a:prstGeom>
          <a:noFill/>
          <a:ln w="12700">
            <a:noFill/>
            <a:miter lim="800000"/>
            <a:headEnd/>
            <a:tailEnd/>
          </a:ln>
          <a:effectLst/>
        </p:spPr>
        <p:txBody>
          <a:bodyPr wrap="none" lIns="90488" tIns="44450" rIns="90488" bIns="44450">
            <a:spAutoFit/>
          </a:bodyPr>
          <a:lstStyle/>
          <a:p>
            <a:pPr>
              <a:defRPr/>
            </a:pPr>
            <a:fld id="{221C4A67-4A17-42B2-B570-ACEAD06BE474}" type="datetime1">
              <a:rPr lang="en-US" sz="700" b="0">
                <a:latin typeface="Arial" charset="0"/>
              </a:rPr>
              <a:pPr>
                <a:defRPr/>
              </a:pPr>
              <a:t>4/9/2015</a:t>
            </a:fld>
            <a:endParaRPr lang="en-US" sz="700" b="0">
              <a:latin typeface="Arial" charset="0"/>
            </a:endParaRPr>
          </a:p>
          <a:p>
            <a:pPr latinLnBrk="1">
              <a:defRPr/>
            </a:pPr>
            <a:endParaRPr lang="en-US" sz="700" b="0">
              <a:latin typeface="Arial" charset="0"/>
            </a:endParaRPr>
          </a:p>
        </p:txBody>
      </p:sp>
      <p:sp>
        <p:nvSpPr>
          <p:cNvPr id="389127" name="Rectangle 7"/>
          <p:cNvSpPr>
            <a:spLocks noChangeArrowheads="1"/>
          </p:cNvSpPr>
          <p:nvPr/>
        </p:nvSpPr>
        <p:spPr bwMode="auto">
          <a:xfrm>
            <a:off x="8382000" y="6348413"/>
            <a:ext cx="290513" cy="301625"/>
          </a:xfrm>
          <a:prstGeom prst="rect">
            <a:avLst/>
          </a:prstGeom>
          <a:noFill/>
          <a:ln w="12700">
            <a:noFill/>
            <a:miter lim="800000"/>
            <a:headEnd/>
            <a:tailEnd/>
          </a:ln>
          <a:effectLst/>
        </p:spPr>
        <p:txBody>
          <a:bodyPr wrap="none" lIns="90488" tIns="44450" rIns="90488" bIns="44450">
            <a:spAutoFit/>
          </a:bodyPr>
          <a:lstStyle/>
          <a:p>
            <a:pPr algn="r">
              <a:defRPr/>
            </a:pPr>
            <a:fld id="{DB1E34B0-0245-4988-80D9-41AC0CEFB25E}" type="slidenum">
              <a:rPr lang="en-US" sz="700" b="0">
                <a:latin typeface="Arial" charset="0"/>
              </a:rPr>
              <a:pPr algn="r">
                <a:defRPr/>
              </a:pPr>
              <a:t>‹#›</a:t>
            </a:fld>
            <a:endParaRPr lang="en-US" sz="700" b="0">
              <a:latin typeface="Arial" charset="0"/>
            </a:endParaRPr>
          </a:p>
          <a:p>
            <a:pPr algn="r" latinLnBrk="1">
              <a:defRPr/>
            </a:pPr>
            <a:endParaRPr lang="en-US" sz="700" b="0">
              <a:latin typeface="Arial" charset="0"/>
            </a:endParaRPr>
          </a:p>
        </p:txBody>
      </p:sp>
      <p:grpSp>
        <p:nvGrpSpPr>
          <p:cNvPr id="2056" name="Group 10"/>
          <p:cNvGrpSpPr>
            <a:grpSpLocks/>
          </p:cNvGrpSpPr>
          <p:nvPr/>
        </p:nvGrpSpPr>
        <p:grpSpPr bwMode="auto">
          <a:xfrm>
            <a:off x="8083550" y="381000"/>
            <a:ext cx="984250" cy="639763"/>
            <a:chOff x="5092" y="240"/>
            <a:chExt cx="620" cy="403"/>
          </a:xfrm>
        </p:grpSpPr>
        <p:sp>
          <p:nvSpPr>
            <p:cNvPr id="389128" name="Oval 8" descr="earth4482"/>
            <p:cNvSpPr>
              <a:spLocks noChangeAspect="1" noChangeArrowheads="1"/>
            </p:cNvSpPr>
            <p:nvPr userDrawn="1"/>
          </p:nvSpPr>
          <p:spPr bwMode="auto">
            <a:xfrm>
              <a:off x="5092" y="240"/>
              <a:ext cx="403" cy="403"/>
            </a:xfrm>
            <a:prstGeom prst="ellipse">
              <a:avLst/>
            </a:prstGeom>
            <a:blipFill dpi="0" rotWithShape="0">
              <a:blip r:embed="rId14" cstate="print"/>
              <a:srcRect/>
              <a:stretch>
                <a:fillRect/>
              </a:stretch>
            </a:blipFill>
            <a:ln w="9525">
              <a:noFill/>
              <a:round/>
              <a:headEnd/>
              <a:tailEnd/>
            </a:ln>
            <a:effectLst/>
          </p:spPr>
          <p:txBody>
            <a:bodyPr wrap="none" anchor="ctr"/>
            <a:lstStyle/>
            <a:p>
              <a:pPr>
                <a:defRPr/>
              </a:pPr>
              <a:endParaRPr lang="en-US"/>
            </a:p>
          </p:txBody>
        </p:sp>
        <p:sp>
          <p:nvSpPr>
            <p:cNvPr id="389129" name="Text Box 9"/>
            <p:cNvSpPr txBox="1">
              <a:spLocks noChangeArrowheads="1"/>
            </p:cNvSpPr>
            <p:nvPr userDrawn="1"/>
          </p:nvSpPr>
          <p:spPr bwMode="auto">
            <a:xfrm>
              <a:off x="5184" y="359"/>
              <a:ext cx="528" cy="173"/>
            </a:xfrm>
            <a:prstGeom prst="rect">
              <a:avLst/>
            </a:prstGeom>
            <a:gradFill rotWithShape="1">
              <a:gsLst>
                <a:gs pos="0">
                  <a:srgbClr val="F7FF5F"/>
                </a:gs>
                <a:gs pos="100000">
                  <a:srgbClr val="F7FF5F">
                    <a:gamma/>
                    <a:shade val="46275"/>
                    <a:invGamma/>
                  </a:srgbClr>
                </a:gs>
              </a:gsLst>
              <a:lin ang="0" scaled="1"/>
            </a:gradFill>
            <a:ln w="12700">
              <a:noFill/>
              <a:miter lim="800000"/>
              <a:headEnd/>
              <a:tailEnd/>
            </a:ln>
            <a:effectLst/>
          </p:spPr>
          <p:txBody>
            <a:bodyPr lIns="0" tIns="0" rIns="0" bIns="0">
              <a:spAutoFit/>
            </a:bodyPr>
            <a:lstStyle/>
            <a:p>
              <a:pPr>
                <a:spcBef>
                  <a:spcPct val="50000"/>
                </a:spcBef>
                <a:defRPr/>
              </a:pPr>
              <a:r>
                <a:rPr lang="en-US">
                  <a:latin typeface="Book Antiqua" pitchFamily="18" charset="0"/>
                </a:rPr>
                <a:t>PCMDI</a:t>
              </a:r>
              <a:endParaRPr lang="en-US" sz="800">
                <a:latin typeface="Book Antiqua" pitchFamily="18" charset="0"/>
              </a:endParaRPr>
            </a:p>
          </p:txBody>
        </p:sp>
      </p:gr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txStyles>
    <p:titleStyle>
      <a:lvl1pPr algn="l" rtl="0" eaLnBrk="0" fontAlgn="base" hangingPunct="0">
        <a:spcBef>
          <a:spcPct val="0"/>
        </a:spcBef>
        <a:spcAft>
          <a:spcPct val="0"/>
        </a:spcAft>
        <a:defRPr sz="2400" b="1" i="1">
          <a:solidFill>
            <a:schemeClr val="tx2"/>
          </a:solidFill>
          <a:latin typeface="+mj-lt"/>
          <a:ea typeface="+mj-ea"/>
          <a:cs typeface="+mj-cs"/>
        </a:defRPr>
      </a:lvl1pPr>
      <a:lvl2pPr algn="l" rtl="0" eaLnBrk="0" fontAlgn="base" hangingPunct="0">
        <a:spcBef>
          <a:spcPct val="0"/>
        </a:spcBef>
        <a:spcAft>
          <a:spcPct val="0"/>
        </a:spcAft>
        <a:defRPr sz="2400" b="1" i="1">
          <a:solidFill>
            <a:schemeClr val="tx2"/>
          </a:solidFill>
          <a:latin typeface="Arial" charset="0"/>
        </a:defRPr>
      </a:lvl2pPr>
      <a:lvl3pPr algn="l" rtl="0" eaLnBrk="0" fontAlgn="base" hangingPunct="0">
        <a:spcBef>
          <a:spcPct val="0"/>
        </a:spcBef>
        <a:spcAft>
          <a:spcPct val="0"/>
        </a:spcAft>
        <a:defRPr sz="2400" b="1" i="1">
          <a:solidFill>
            <a:schemeClr val="tx2"/>
          </a:solidFill>
          <a:latin typeface="Arial" charset="0"/>
        </a:defRPr>
      </a:lvl3pPr>
      <a:lvl4pPr algn="l" rtl="0" eaLnBrk="0" fontAlgn="base" hangingPunct="0">
        <a:spcBef>
          <a:spcPct val="0"/>
        </a:spcBef>
        <a:spcAft>
          <a:spcPct val="0"/>
        </a:spcAft>
        <a:defRPr sz="2400" b="1" i="1">
          <a:solidFill>
            <a:schemeClr val="tx2"/>
          </a:solidFill>
          <a:latin typeface="Arial" charset="0"/>
        </a:defRPr>
      </a:lvl4pPr>
      <a:lvl5pPr algn="l" rtl="0" eaLnBrk="0" fontAlgn="base" hangingPunct="0">
        <a:spcBef>
          <a:spcPct val="0"/>
        </a:spcBef>
        <a:spcAft>
          <a:spcPct val="0"/>
        </a:spcAft>
        <a:defRPr sz="2400" b="1" i="1">
          <a:solidFill>
            <a:schemeClr val="tx2"/>
          </a:solidFill>
          <a:latin typeface="Arial" charset="0"/>
        </a:defRPr>
      </a:lvl5pPr>
      <a:lvl6pPr marL="457200" algn="l" rtl="0" fontAlgn="base">
        <a:spcBef>
          <a:spcPct val="0"/>
        </a:spcBef>
        <a:spcAft>
          <a:spcPct val="0"/>
        </a:spcAft>
        <a:defRPr sz="2400" b="1" i="1">
          <a:solidFill>
            <a:schemeClr val="tx2"/>
          </a:solidFill>
          <a:latin typeface="Arial" charset="0"/>
        </a:defRPr>
      </a:lvl6pPr>
      <a:lvl7pPr marL="914400" algn="l" rtl="0" fontAlgn="base">
        <a:spcBef>
          <a:spcPct val="0"/>
        </a:spcBef>
        <a:spcAft>
          <a:spcPct val="0"/>
        </a:spcAft>
        <a:defRPr sz="2400" b="1" i="1">
          <a:solidFill>
            <a:schemeClr val="tx2"/>
          </a:solidFill>
          <a:latin typeface="Arial" charset="0"/>
        </a:defRPr>
      </a:lvl7pPr>
      <a:lvl8pPr marL="1371600" algn="l" rtl="0" fontAlgn="base">
        <a:spcBef>
          <a:spcPct val="0"/>
        </a:spcBef>
        <a:spcAft>
          <a:spcPct val="0"/>
        </a:spcAft>
        <a:defRPr sz="2400" b="1" i="1">
          <a:solidFill>
            <a:schemeClr val="tx2"/>
          </a:solidFill>
          <a:latin typeface="Arial" charset="0"/>
        </a:defRPr>
      </a:lvl8pPr>
      <a:lvl9pPr marL="1828800" algn="l" rtl="0" fontAlgn="base">
        <a:spcBef>
          <a:spcPct val="0"/>
        </a:spcBef>
        <a:spcAft>
          <a:spcPct val="0"/>
        </a:spcAft>
        <a:defRPr sz="2400" b="1" i="1">
          <a:solidFill>
            <a:schemeClr val="tx2"/>
          </a:solidFill>
          <a:latin typeface="Arial" charset="0"/>
        </a:defRPr>
      </a:lvl9pPr>
    </p:titleStyle>
    <p:bodyStyle>
      <a:lvl1pPr marL="342900" indent="-342900" algn="l" rtl="0" eaLnBrk="0" fontAlgn="base" hangingPunct="0">
        <a:spcBef>
          <a:spcPct val="50000"/>
        </a:spcBef>
        <a:spcAft>
          <a:spcPct val="0"/>
        </a:spcAft>
        <a:buClr>
          <a:schemeClr val="hlink"/>
        </a:buClr>
        <a:buSzPct val="90000"/>
        <a:buFont typeface="Monotype Sorts" pitchFamily="2" charset="2"/>
        <a:buChar char="l"/>
        <a:defRPr b="1">
          <a:solidFill>
            <a:schemeClr val="tx1"/>
          </a:solidFill>
          <a:latin typeface="+mn-lt"/>
          <a:ea typeface="+mn-ea"/>
          <a:cs typeface="+mn-cs"/>
        </a:defRPr>
      </a:lvl1pPr>
      <a:lvl2pPr marL="742950" indent="-285750" algn="l" rtl="0" eaLnBrk="0" fontAlgn="base" hangingPunct="0">
        <a:spcBef>
          <a:spcPct val="20000"/>
        </a:spcBef>
        <a:spcAft>
          <a:spcPct val="0"/>
        </a:spcAft>
        <a:buClr>
          <a:srgbClr val="063DE8"/>
        </a:buClr>
        <a:buSzPct val="100000"/>
        <a:buFont typeface="Monotype Sorts" pitchFamily="2" charset="2"/>
        <a:buChar char="è"/>
        <a:defRPr>
          <a:solidFill>
            <a:schemeClr val="tx1"/>
          </a:solidFill>
          <a:latin typeface="+mn-lt"/>
        </a:defRPr>
      </a:lvl2pPr>
      <a:lvl3pPr marL="1143000" indent="-228600" algn="l" rtl="0" eaLnBrk="0" fontAlgn="base" hangingPunct="0">
        <a:spcBef>
          <a:spcPct val="20000"/>
        </a:spcBef>
        <a:spcAft>
          <a:spcPct val="0"/>
        </a:spcAft>
        <a:buClr>
          <a:schemeClr val="hlink"/>
        </a:buClr>
        <a:buSzPct val="75000"/>
        <a:buFont typeface="Monotype Sorts" pitchFamily="2" charset="2"/>
        <a:buChar char="l"/>
        <a:defRPr sz="1600">
          <a:solidFill>
            <a:schemeClr val="tx1"/>
          </a:solidFill>
          <a:latin typeface="+mn-lt"/>
        </a:defRPr>
      </a:lvl3pPr>
      <a:lvl4pPr marL="1600200" indent="-228600" algn="l" rtl="0" eaLnBrk="0" fontAlgn="base" hangingPunct="0">
        <a:spcBef>
          <a:spcPct val="20000"/>
        </a:spcBef>
        <a:spcAft>
          <a:spcPct val="0"/>
        </a:spcAft>
        <a:buClr>
          <a:schemeClr val="accent1"/>
        </a:buClr>
        <a:buSzPct val="100000"/>
        <a:buFont typeface="Monotype Sorts" pitchFamily="2" charset="2"/>
        <a:buChar char="è"/>
        <a:defRPr sz="1400">
          <a:solidFill>
            <a:schemeClr val="tx1"/>
          </a:solidFill>
          <a:latin typeface="+mn-lt"/>
        </a:defRPr>
      </a:lvl4pPr>
      <a:lvl5pPr marL="2057400" indent="-228600" algn="l" rtl="0" eaLnBrk="0" fontAlgn="base" hangingPunct="0">
        <a:spcBef>
          <a:spcPct val="20000"/>
        </a:spcBef>
        <a:spcAft>
          <a:spcPct val="0"/>
        </a:spcAft>
        <a:buClr>
          <a:srgbClr val="DC0081"/>
        </a:buClr>
        <a:buSzPct val="50000"/>
        <a:buFont typeface="Monotype Sorts" pitchFamily="2" charset="2"/>
        <a:buChar char="l"/>
        <a:defRPr sz="1200">
          <a:solidFill>
            <a:schemeClr val="tx1"/>
          </a:solidFill>
          <a:latin typeface="+mn-lt"/>
        </a:defRPr>
      </a:lvl5pPr>
      <a:lvl6pPr marL="2514600" indent="-228600" algn="l" rtl="0" fontAlgn="base">
        <a:spcBef>
          <a:spcPct val="20000"/>
        </a:spcBef>
        <a:spcAft>
          <a:spcPct val="0"/>
        </a:spcAft>
        <a:buClr>
          <a:srgbClr val="DC0081"/>
        </a:buClr>
        <a:buSzPct val="50000"/>
        <a:buFont typeface="Monotype Sorts" pitchFamily="2" charset="2"/>
        <a:buChar char="l"/>
        <a:defRPr sz="1200">
          <a:solidFill>
            <a:schemeClr val="tx1"/>
          </a:solidFill>
          <a:latin typeface="+mn-lt"/>
        </a:defRPr>
      </a:lvl6pPr>
      <a:lvl7pPr marL="2971800" indent="-228600" algn="l" rtl="0" fontAlgn="base">
        <a:spcBef>
          <a:spcPct val="20000"/>
        </a:spcBef>
        <a:spcAft>
          <a:spcPct val="0"/>
        </a:spcAft>
        <a:buClr>
          <a:srgbClr val="DC0081"/>
        </a:buClr>
        <a:buSzPct val="50000"/>
        <a:buFont typeface="Monotype Sorts" pitchFamily="2" charset="2"/>
        <a:buChar char="l"/>
        <a:defRPr sz="1200">
          <a:solidFill>
            <a:schemeClr val="tx1"/>
          </a:solidFill>
          <a:latin typeface="+mn-lt"/>
        </a:defRPr>
      </a:lvl7pPr>
      <a:lvl8pPr marL="3429000" indent="-228600" algn="l" rtl="0" fontAlgn="base">
        <a:spcBef>
          <a:spcPct val="20000"/>
        </a:spcBef>
        <a:spcAft>
          <a:spcPct val="0"/>
        </a:spcAft>
        <a:buClr>
          <a:srgbClr val="DC0081"/>
        </a:buClr>
        <a:buSzPct val="50000"/>
        <a:buFont typeface="Monotype Sorts" pitchFamily="2" charset="2"/>
        <a:buChar char="l"/>
        <a:defRPr sz="1200">
          <a:solidFill>
            <a:schemeClr val="tx1"/>
          </a:solidFill>
          <a:latin typeface="+mn-lt"/>
        </a:defRPr>
      </a:lvl8pPr>
      <a:lvl9pPr marL="3886200" indent="-228600" algn="l" rtl="0" fontAlgn="base">
        <a:spcBef>
          <a:spcPct val="20000"/>
        </a:spcBef>
        <a:spcAft>
          <a:spcPct val="0"/>
        </a:spcAft>
        <a:buClr>
          <a:srgbClr val="DC0081"/>
        </a:buClr>
        <a:buSzPct val="50000"/>
        <a:buFont typeface="Monotype Sorts" pitchFamily="2" charset="2"/>
        <a:buChar char="l"/>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02F903F2-94F5-4C92-9195-A2110267EBE6}" type="slidenum">
              <a:rPr lang="en-US"/>
              <a:pPr>
                <a:defRPr/>
              </a:pPr>
              <a:t>1</a:t>
            </a:fld>
            <a:endParaRPr lang="en-US"/>
          </a:p>
        </p:txBody>
      </p:sp>
      <p:sp>
        <p:nvSpPr>
          <p:cNvPr id="3075" name="Rectangle 2"/>
          <p:cNvSpPr>
            <a:spLocks noGrp="1" noChangeArrowheads="1"/>
          </p:cNvSpPr>
          <p:nvPr>
            <p:ph type="title"/>
          </p:nvPr>
        </p:nvSpPr>
        <p:spPr>
          <a:xfrm>
            <a:off x="152400" y="307975"/>
            <a:ext cx="8382000" cy="758825"/>
          </a:xfrm>
          <a:effectLst>
            <a:outerShdw blurRad="50800" dist="38100" dir="2700000" algn="tl" rotWithShape="0">
              <a:prstClr val="black">
                <a:alpha val="40000"/>
              </a:prstClr>
            </a:outerShdw>
          </a:effectLst>
        </p:spPr>
        <p:txBody>
          <a:bodyPr lIns="92075" tIns="46038" rIns="92075" bIns="46038"/>
          <a:lstStyle/>
          <a:p>
            <a:pPr algn="ctr"/>
            <a:r>
              <a:rPr lang="en-US" b="0" dirty="0" smtClean="0"/>
              <a:t>Observed Multi-Variable Signals of Late-20</a:t>
            </a:r>
            <a:r>
              <a:rPr lang="en-US" b="0" baseline="30000" dirty="0" smtClean="0"/>
              <a:t>th</a:t>
            </a:r>
            <a:r>
              <a:rPr lang="en-US" b="0" dirty="0" smtClean="0"/>
              <a:t> and Early 21</a:t>
            </a:r>
            <a:r>
              <a:rPr lang="en-US" b="0" baseline="30000" dirty="0" smtClean="0"/>
              <a:t>st</a:t>
            </a:r>
            <a:r>
              <a:rPr lang="en-US" b="0" dirty="0" smtClean="0"/>
              <a:t> Century Volcanic Activity</a:t>
            </a:r>
          </a:p>
        </p:txBody>
      </p:sp>
      <p:sp>
        <p:nvSpPr>
          <p:cNvPr id="3076" name="Rectangle 3"/>
          <p:cNvSpPr>
            <a:spLocks noChangeArrowheads="1"/>
          </p:cNvSpPr>
          <p:nvPr/>
        </p:nvSpPr>
        <p:spPr bwMode="auto">
          <a:xfrm>
            <a:off x="381000" y="1193443"/>
            <a:ext cx="8077200" cy="1496436"/>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wrap="square" lIns="92075" tIns="46038" rIns="92075" bIns="46038">
            <a:spAutoFit/>
          </a:bodyPr>
          <a:lstStyle/>
          <a:p>
            <a:pPr algn="ctr">
              <a:lnSpc>
                <a:spcPct val="135000"/>
              </a:lnSpc>
              <a:tabLst>
                <a:tab pos="233363" algn="l"/>
                <a:tab pos="457200" algn="l"/>
                <a:tab pos="630238" algn="l"/>
              </a:tabLst>
            </a:pPr>
            <a:r>
              <a:rPr lang="en-US" sz="1600" b="0" dirty="0">
                <a:latin typeface="Arial" pitchFamily="34" charset="0"/>
              </a:rPr>
              <a:t>Ben </a:t>
            </a:r>
            <a:r>
              <a:rPr lang="en-US" sz="1600" b="0" dirty="0" smtClean="0">
                <a:latin typeface="Arial" pitchFamily="34" charset="0"/>
              </a:rPr>
              <a:t>Santer, Susan Solomon, Mark </a:t>
            </a:r>
            <a:r>
              <a:rPr lang="en-US" sz="1600" b="0" dirty="0" err="1" smtClean="0">
                <a:latin typeface="Arial" pitchFamily="34" charset="0"/>
              </a:rPr>
              <a:t>Zelinka</a:t>
            </a:r>
            <a:r>
              <a:rPr lang="en-US" sz="1600" b="0" dirty="0" smtClean="0">
                <a:latin typeface="Arial" pitchFamily="34" charset="0"/>
              </a:rPr>
              <a:t>, Céline </a:t>
            </a:r>
            <a:r>
              <a:rPr lang="en-US" sz="1600" b="0" dirty="0" err="1" smtClean="0">
                <a:latin typeface="Arial" pitchFamily="34" charset="0"/>
              </a:rPr>
              <a:t>Bonfils</a:t>
            </a:r>
            <a:r>
              <a:rPr lang="en-US" sz="1600" b="0" dirty="0" smtClean="0">
                <a:latin typeface="Arial" pitchFamily="34" charset="0"/>
              </a:rPr>
              <a:t>, Jeff Painter, David Ridley, John Fyfe, Carl Mears, Jean-Paul </a:t>
            </a:r>
            <a:r>
              <a:rPr lang="en-US" sz="1600" b="0" dirty="0" err="1" smtClean="0">
                <a:latin typeface="Arial" pitchFamily="34" charset="0"/>
              </a:rPr>
              <a:t>Vernier</a:t>
            </a:r>
            <a:r>
              <a:rPr lang="en-US" sz="1600" b="0" dirty="0" smtClean="0">
                <a:latin typeface="Arial" pitchFamily="34" charset="0"/>
              </a:rPr>
              <a:t>, and Frank Wentz</a:t>
            </a:r>
            <a:r>
              <a:rPr lang="en-US" sz="1200" b="0" dirty="0" smtClean="0">
                <a:latin typeface="Arial" pitchFamily="34" charset="0"/>
              </a:rPr>
              <a:t> </a:t>
            </a:r>
          </a:p>
          <a:p>
            <a:pPr algn="ctr">
              <a:tabLst>
                <a:tab pos="233363" algn="l"/>
                <a:tab pos="457200" algn="l"/>
                <a:tab pos="630238" algn="l"/>
              </a:tabLst>
            </a:pPr>
            <a:endParaRPr lang="en-US" sz="1200" b="0" dirty="0">
              <a:latin typeface="Arial" pitchFamily="34" charset="0"/>
            </a:endParaRPr>
          </a:p>
          <a:p>
            <a:pPr algn="ctr">
              <a:tabLst>
                <a:tab pos="233363" algn="l"/>
                <a:tab pos="457200" algn="l"/>
                <a:tab pos="630238" algn="l"/>
              </a:tabLst>
            </a:pPr>
            <a:r>
              <a:rPr lang="en-US" sz="1200" b="0" dirty="0" smtClean="0">
                <a:latin typeface="+mj-lt"/>
              </a:rPr>
              <a:t>Meeting of the SPARC Temperature Trends Group, Victoria, Canada</a:t>
            </a:r>
            <a:r>
              <a:rPr lang="en-US" sz="1200" b="0" dirty="0" smtClean="0">
                <a:latin typeface="Arial" pitchFamily="34" charset="0"/>
              </a:rPr>
              <a:t> </a:t>
            </a:r>
          </a:p>
          <a:p>
            <a:pPr algn="ctr">
              <a:tabLst>
                <a:tab pos="233363" algn="l"/>
                <a:tab pos="457200" algn="l"/>
                <a:tab pos="630238" algn="l"/>
              </a:tabLst>
            </a:pPr>
            <a:endParaRPr lang="en-US" sz="1200" b="0" dirty="0">
              <a:latin typeface="Arial" pitchFamily="34" charset="0"/>
            </a:endParaRPr>
          </a:p>
          <a:p>
            <a:pPr algn="ctr">
              <a:tabLst>
                <a:tab pos="233363" algn="l"/>
                <a:tab pos="457200" algn="l"/>
                <a:tab pos="630238" algn="l"/>
              </a:tabLst>
            </a:pPr>
            <a:r>
              <a:rPr lang="en-US" sz="1200" b="0" dirty="0" smtClean="0">
                <a:latin typeface="Arial" pitchFamily="34" charset="0"/>
              </a:rPr>
              <a:t>April 9</a:t>
            </a:r>
            <a:r>
              <a:rPr lang="en-US" sz="1200" b="0" baseline="30000" dirty="0" smtClean="0">
                <a:latin typeface="Arial" pitchFamily="34" charset="0"/>
              </a:rPr>
              <a:t>th</a:t>
            </a:r>
            <a:r>
              <a:rPr lang="en-US" sz="1200" b="0" dirty="0" smtClean="0">
                <a:latin typeface="Arial" pitchFamily="34" charset="0"/>
              </a:rPr>
              <a:t>, 2015</a:t>
            </a:r>
            <a:endParaRPr lang="en-US" sz="1400" b="0" dirty="0">
              <a:latin typeface="Arial" pitchFamily="34" charset="0"/>
            </a:endParaRPr>
          </a:p>
        </p:txBody>
      </p:sp>
      <p:pic>
        <p:nvPicPr>
          <p:cNvPr id="2" name="Picture 1" descr="tavurvur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2819400"/>
            <a:ext cx="5384800" cy="4038600"/>
          </a:xfrm>
          <a:prstGeom prst="rect">
            <a:avLst/>
          </a:prstGeom>
        </p:spPr>
      </p:pic>
    </p:spTree>
    <p:extLst>
      <p:ext uri="{BB962C8B-B14F-4D97-AF65-F5344CB8AC3E}">
        <p14:creationId xmlns:p14="http://schemas.microsoft.com/office/powerpoint/2010/main" val="401106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um2.jpg"/>
          <p:cNvPicPr>
            <a:picLocks noChangeAspect="1"/>
          </p:cNvPicPr>
          <p:nvPr/>
        </p:nvPicPr>
        <p:blipFill rotWithShape="1">
          <a:blip r:embed="rId3" cstate="print">
            <a:extLst>
              <a:ext uri="{28A0092B-C50C-407E-A947-70E740481C1C}">
                <a14:useLocalDpi xmlns:a14="http://schemas.microsoft.com/office/drawing/2010/main" val="0"/>
              </a:ext>
            </a:extLst>
          </a:blip>
          <a:srcRect t="9738" b="50867"/>
          <a:stretch/>
        </p:blipFill>
        <p:spPr>
          <a:xfrm>
            <a:off x="1917698" y="1161288"/>
            <a:ext cx="5829300" cy="2971800"/>
          </a:xfrm>
          <a:prstGeom prst="rect">
            <a:avLst/>
          </a:prstGeom>
        </p:spPr>
      </p:pic>
      <p:sp>
        <p:nvSpPr>
          <p:cNvPr id="4" name="Slide Number Placeholder 3"/>
          <p:cNvSpPr>
            <a:spLocks noGrp="1"/>
          </p:cNvSpPr>
          <p:nvPr>
            <p:ph type="sldNum" sz="quarter" idx="10"/>
          </p:nvPr>
        </p:nvSpPr>
        <p:spPr/>
        <p:txBody>
          <a:bodyPr/>
          <a:lstStyle/>
          <a:p>
            <a:pPr>
              <a:defRPr/>
            </a:pPr>
            <a:fld id="{F65B027A-5DFC-4FDC-BEC3-F390CC538A94}" type="slidenum">
              <a:rPr lang="en-US"/>
              <a:pPr>
                <a:defRPr/>
              </a:pPr>
              <a:t>10</a:t>
            </a:fld>
            <a:endParaRPr lang="en-US"/>
          </a:p>
        </p:txBody>
      </p:sp>
      <p:sp>
        <p:nvSpPr>
          <p:cNvPr id="47107" name="Rectangle 2"/>
          <p:cNvSpPr>
            <a:spLocks noGrp="1" noChangeArrowheads="1"/>
          </p:cNvSpPr>
          <p:nvPr>
            <p:ph type="title"/>
          </p:nvPr>
        </p:nvSpPr>
        <p:spPr/>
        <p:txBody>
          <a:bodyPr lIns="92075" tIns="46038" rIns="92075" bIns="46038"/>
          <a:lstStyle/>
          <a:p>
            <a:r>
              <a:rPr lang="en-US" b="0" dirty="0" smtClean="0"/>
              <a:t>Statistical significance of volcanic climate signals in the tropics (20°N-20°S)  </a:t>
            </a:r>
          </a:p>
        </p:txBody>
      </p:sp>
      <p:pic>
        <p:nvPicPr>
          <p:cNvPr id="7" name="Picture 6" descr="ncar7.jpg"/>
          <p:cNvPicPr>
            <a:picLocks noChangeAspect="1"/>
          </p:cNvPicPr>
          <p:nvPr/>
        </p:nvPicPr>
        <p:blipFill rotWithShape="1">
          <a:blip r:embed="rId4" cstate="print">
            <a:extLst>
              <a:ext uri="{28A0092B-C50C-407E-A947-70E740481C1C}">
                <a14:useLocalDpi xmlns:a14="http://schemas.microsoft.com/office/drawing/2010/main" val="0"/>
              </a:ext>
            </a:extLst>
          </a:blip>
          <a:srcRect l="10398" t="86646" r="51640" b="1354"/>
          <a:stretch/>
        </p:blipFill>
        <p:spPr>
          <a:xfrm>
            <a:off x="152399" y="4651247"/>
            <a:ext cx="2514681" cy="1028700"/>
          </a:xfrm>
          <a:prstGeom prst="rect">
            <a:avLst/>
          </a:prstGeom>
        </p:spPr>
      </p:pic>
      <p:sp>
        <p:nvSpPr>
          <p:cNvPr id="8" name="Rectangle 7"/>
          <p:cNvSpPr/>
          <p:nvPr/>
        </p:nvSpPr>
        <p:spPr bwMode="auto">
          <a:xfrm>
            <a:off x="152400" y="4800600"/>
            <a:ext cx="2514600" cy="9144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gency FB" pitchFamily="34" charset="0"/>
            </a:endParaRPr>
          </a:p>
        </p:txBody>
      </p:sp>
      <p:sp>
        <p:nvSpPr>
          <p:cNvPr id="6" name="Rectangle 5"/>
          <p:cNvSpPr/>
          <p:nvPr/>
        </p:nvSpPr>
        <p:spPr bwMode="auto">
          <a:xfrm>
            <a:off x="2895600" y="1158240"/>
            <a:ext cx="3962400" cy="1524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gency FB" pitchFamily="34" charset="0"/>
            </a:endParaRPr>
          </a:p>
        </p:txBody>
      </p:sp>
    </p:spTree>
    <p:extLst>
      <p:ext uri="{BB962C8B-B14F-4D97-AF65-F5344CB8AC3E}">
        <p14:creationId xmlns:p14="http://schemas.microsoft.com/office/powerpoint/2010/main" val="422164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elecon3.jpg"/>
          <p:cNvPicPr>
            <a:picLocks noChangeAspect="1"/>
          </p:cNvPicPr>
          <p:nvPr/>
        </p:nvPicPr>
        <p:blipFill rotWithShape="1">
          <a:blip r:embed="rId3" cstate="print">
            <a:extLst>
              <a:ext uri="{28A0092B-C50C-407E-A947-70E740481C1C}">
                <a14:useLocalDpi xmlns:a14="http://schemas.microsoft.com/office/drawing/2010/main" val="0"/>
              </a:ext>
            </a:extLst>
          </a:blip>
          <a:srcRect t="9695" b="15760"/>
          <a:stretch/>
        </p:blipFill>
        <p:spPr>
          <a:xfrm>
            <a:off x="1917698" y="1158240"/>
            <a:ext cx="5829300" cy="5623560"/>
          </a:xfrm>
          <a:prstGeom prst="rect">
            <a:avLst/>
          </a:prstGeom>
        </p:spPr>
      </p:pic>
      <p:sp>
        <p:nvSpPr>
          <p:cNvPr id="4" name="Slide Number Placeholder 3"/>
          <p:cNvSpPr>
            <a:spLocks noGrp="1"/>
          </p:cNvSpPr>
          <p:nvPr>
            <p:ph type="sldNum" sz="quarter" idx="10"/>
          </p:nvPr>
        </p:nvSpPr>
        <p:spPr/>
        <p:txBody>
          <a:bodyPr/>
          <a:lstStyle/>
          <a:p>
            <a:pPr>
              <a:defRPr/>
            </a:pPr>
            <a:fld id="{F65B027A-5DFC-4FDC-BEC3-F390CC538A94}" type="slidenum">
              <a:rPr lang="en-US"/>
              <a:pPr>
                <a:defRPr/>
              </a:pPr>
              <a:t>11</a:t>
            </a:fld>
            <a:endParaRPr lang="en-US"/>
          </a:p>
        </p:txBody>
      </p:sp>
      <p:sp>
        <p:nvSpPr>
          <p:cNvPr id="47107" name="Rectangle 2"/>
          <p:cNvSpPr>
            <a:spLocks noGrp="1" noChangeArrowheads="1"/>
          </p:cNvSpPr>
          <p:nvPr>
            <p:ph type="title"/>
          </p:nvPr>
        </p:nvSpPr>
        <p:spPr/>
        <p:txBody>
          <a:bodyPr lIns="92075" tIns="46038" rIns="92075" bIns="46038"/>
          <a:lstStyle/>
          <a:p>
            <a:r>
              <a:rPr lang="en-US" b="0" dirty="0" smtClean="0"/>
              <a:t>Statistical significance of volcanic climate </a:t>
            </a:r>
            <a:r>
              <a:rPr lang="en-US" b="0" dirty="0"/>
              <a:t>signals in the tropics (20°N-20°S)  </a:t>
            </a:r>
            <a:endParaRPr lang="en-US" b="0" dirty="0" smtClean="0"/>
          </a:p>
        </p:txBody>
      </p:sp>
      <p:pic>
        <p:nvPicPr>
          <p:cNvPr id="7" name="Picture 6" descr="ncar7.jpg"/>
          <p:cNvPicPr>
            <a:picLocks noChangeAspect="1"/>
          </p:cNvPicPr>
          <p:nvPr/>
        </p:nvPicPr>
        <p:blipFill rotWithShape="1">
          <a:blip r:embed="rId4" cstate="print">
            <a:extLst>
              <a:ext uri="{28A0092B-C50C-407E-A947-70E740481C1C}">
                <a14:useLocalDpi xmlns:a14="http://schemas.microsoft.com/office/drawing/2010/main" val="0"/>
              </a:ext>
            </a:extLst>
          </a:blip>
          <a:srcRect l="10398" t="86646" r="51640" b="1354"/>
          <a:stretch/>
        </p:blipFill>
        <p:spPr>
          <a:xfrm>
            <a:off x="152399" y="4651247"/>
            <a:ext cx="2514681" cy="1028700"/>
          </a:xfrm>
          <a:prstGeom prst="rect">
            <a:avLst/>
          </a:prstGeom>
        </p:spPr>
      </p:pic>
      <p:sp>
        <p:nvSpPr>
          <p:cNvPr id="8" name="Rectangle 7"/>
          <p:cNvSpPr/>
          <p:nvPr/>
        </p:nvSpPr>
        <p:spPr bwMode="auto">
          <a:xfrm>
            <a:off x="152400" y="4800600"/>
            <a:ext cx="2514600" cy="9144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gency FB" pitchFamily="34" charset="0"/>
            </a:endParaRPr>
          </a:p>
        </p:txBody>
      </p:sp>
      <p:sp>
        <p:nvSpPr>
          <p:cNvPr id="9" name="Rectangle 8"/>
          <p:cNvSpPr/>
          <p:nvPr/>
        </p:nvSpPr>
        <p:spPr bwMode="auto">
          <a:xfrm>
            <a:off x="2895600" y="1143000"/>
            <a:ext cx="3962400" cy="1524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gency FB" pitchFamily="34" charset="0"/>
            </a:endParaRPr>
          </a:p>
        </p:txBody>
      </p:sp>
      <p:pic>
        <p:nvPicPr>
          <p:cNvPr id="10" name="Picture 9" descr="telecon2.jpg"/>
          <p:cNvPicPr>
            <a:picLocks noChangeAspect="1"/>
          </p:cNvPicPr>
          <p:nvPr/>
        </p:nvPicPr>
        <p:blipFill rotWithShape="1">
          <a:blip r:embed="rId5" cstate="print">
            <a:extLst>
              <a:ext uri="{28A0092B-C50C-407E-A947-70E740481C1C}">
                <a14:useLocalDpi xmlns:a14="http://schemas.microsoft.com/office/drawing/2010/main" val="0"/>
              </a:ext>
            </a:extLst>
          </a:blip>
          <a:srcRect l="54616" t="85905" r="10743" b="3196"/>
          <a:stretch/>
        </p:blipFill>
        <p:spPr>
          <a:xfrm>
            <a:off x="7010400" y="2133600"/>
            <a:ext cx="2019309" cy="822274"/>
          </a:xfrm>
          <a:prstGeom prst="rect">
            <a:avLst/>
          </a:prstGeom>
        </p:spPr>
      </p:pic>
    </p:spTree>
    <p:extLst>
      <p:ext uri="{BB962C8B-B14F-4D97-AF65-F5344CB8AC3E}">
        <p14:creationId xmlns:p14="http://schemas.microsoft.com/office/powerpoint/2010/main" val="119399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65B027A-5DFC-4FDC-BEC3-F390CC538A94}" type="slidenum">
              <a:rPr lang="en-US"/>
              <a:pPr>
                <a:defRPr/>
              </a:pPr>
              <a:t>12</a:t>
            </a:fld>
            <a:endParaRPr lang="en-US"/>
          </a:p>
        </p:txBody>
      </p:sp>
      <p:sp>
        <p:nvSpPr>
          <p:cNvPr id="47107" name="Rectangle 2"/>
          <p:cNvSpPr>
            <a:spLocks noGrp="1" noChangeArrowheads="1"/>
          </p:cNvSpPr>
          <p:nvPr>
            <p:ph type="title"/>
          </p:nvPr>
        </p:nvSpPr>
        <p:spPr>
          <a:effectLst>
            <a:outerShdw blurRad="50800" dist="38100" dir="2700000" algn="tl" rotWithShape="0">
              <a:prstClr val="black">
                <a:alpha val="40000"/>
              </a:prstClr>
            </a:outerShdw>
          </a:effectLst>
        </p:spPr>
        <p:txBody>
          <a:bodyPr lIns="92075" tIns="46038" rIns="92075" bIns="46038"/>
          <a:lstStyle/>
          <a:p>
            <a:r>
              <a:rPr lang="en-US" b="0" dirty="0" smtClean="0"/>
              <a:t>Problem 2: Assessing </a:t>
            </a:r>
            <a:r>
              <a:rPr lang="en-US" b="0" dirty="0"/>
              <a:t>the statistical significance of volcanic climate signals </a:t>
            </a:r>
            <a:endParaRPr lang="en-US" b="0" dirty="0" smtClean="0"/>
          </a:p>
        </p:txBody>
      </p:sp>
      <p:sp>
        <p:nvSpPr>
          <p:cNvPr id="1715203" name="Rectangle 3"/>
          <p:cNvSpPr>
            <a:spLocks noGrp="1" noChangeArrowheads="1"/>
          </p:cNvSpPr>
          <p:nvPr>
            <p:ph type="body" idx="1"/>
          </p:nvPr>
        </p:nvSpPr>
        <p:spPr>
          <a:xfrm>
            <a:off x="609600" y="1447800"/>
            <a:ext cx="7958138" cy="4648200"/>
          </a:xfrm>
          <a:solidFill>
            <a:srgbClr val="FFFFFF"/>
          </a:solidFill>
          <a:effectLst>
            <a:outerShdw blurRad="50800" dist="38100" dir="2700000" algn="tl" rotWithShape="0">
              <a:prstClr val="black">
                <a:alpha val="40000"/>
              </a:prstClr>
            </a:outerShdw>
          </a:effectLst>
        </p:spPr>
        <p:txBody>
          <a:bodyPr lIns="92075" tIns="46038" rIns="92075" bIns="46038"/>
          <a:lstStyle/>
          <a:p>
            <a:pPr algn="just">
              <a:spcBef>
                <a:spcPts val="0"/>
              </a:spcBef>
              <a:spcAft>
                <a:spcPts val="3000"/>
              </a:spcAft>
              <a:buClr>
                <a:srgbClr val="FF0000"/>
              </a:buClr>
              <a:buFont typeface="+mj-lt"/>
              <a:buAutoNum type="arabicPeriod"/>
              <a:defRPr/>
            </a:pPr>
            <a:r>
              <a:rPr lang="en-US" b="0" dirty="0" smtClean="0"/>
              <a:t>Calculate </a:t>
            </a:r>
            <a:r>
              <a:rPr lang="en-US" b="0" i="1" dirty="0" err="1" smtClean="0"/>
              <a:t>r</a:t>
            </a:r>
            <a:r>
              <a:rPr lang="en-US" b="0" i="1" spc="200" baseline="-25000" dirty="0" err="1" smtClean="0"/>
              <a:t>i</a:t>
            </a:r>
            <a:r>
              <a:rPr lang="en-US" b="0" dirty="0" smtClean="0"/>
              <a:t>{SAOD,X}, the correlation between the </a:t>
            </a:r>
            <a:r>
              <a:rPr lang="en-US" b="0" i="1" spc="150" dirty="0" err="1" smtClean="0"/>
              <a:t>i</a:t>
            </a:r>
            <a:r>
              <a:rPr lang="en-US" b="0" i="1" baseline="30000" dirty="0" err="1" smtClean="0"/>
              <a:t>th</a:t>
            </a:r>
            <a:r>
              <a:rPr lang="en-US" b="0" dirty="0" smtClean="0"/>
              <a:t> 60-month segment of observed SAOD and X (observed climate data)</a:t>
            </a:r>
          </a:p>
          <a:p>
            <a:pPr algn="just">
              <a:spcBef>
                <a:spcPts val="0"/>
              </a:spcBef>
              <a:spcAft>
                <a:spcPts val="3000"/>
              </a:spcAft>
              <a:buClr>
                <a:srgbClr val="FF0000"/>
              </a:buClr>
              <a:buFont typeface="+mj-lt"/>
              <a:buAutoNum type="arabicPeriod"/>
              <a:defRPr/>
            </a:pPr>
            <a:r>
              <a:rPr lang="en-US" b="0" dirty="0" smtClean="0"/>
              <a:t>Use an AR-1 statistical model to generate many different realizations of synthetic observational climate time series, </a:t>
            </a:r>
            <a:r>
              <a:rPr lang="en-US" b="0" dirty="0" err="1" smtClean="0"/>
              <a:t>X</a:t>
            </a:r>
            <a:r>
              <a:rPr lang="en-US" b="0" i="1" baseline="-25000" dirty="0" err="1" smtClean="0"/>
              <a:t>k</a:t>
            </a:r>
            <a:r>
              <a:rPr lang="en-US" b="0" dirty="0" smtClean="0"/>
              <a:t>(t)* (k = 1, 2, … 10,000)</a:t>
            </a:r>
          </a:p>
          <a:p>
            <a:pPr algn="just">
              <a:spcBef>
                <a:spcPts val="0"/>
              </a:spcBef>
              <a:spcAft>
                <a:spcPts val="3000"/>
              </a:spcAft>
              <a:buClr>
                <a:srgbClr val="FF0000"/>
              </a:buClr>
              <a:buFont typeface="+mj-lt"/>
              <a:buAutoNum type="arabicPeriod"/>
              <a:defRPr/>
            </a:pPr>
            <a:r>
              <a:rPr lang="en-US" b="0" dirty="0" smtClean="0"/>
              <a:t>Calculate </a:t>
            </a:r>
            <a:r>
              <a:rPr lang="en-US" b="0" i="1" dirty="0" err="1" smtClean="0"/>
              <a:t>r</a:t>
            </a:r>
            <a:r>
              <a:rPr lang="en-US" b="0" i="1" spc="200" baseline="-25000" dirty="0" err="1" smtClean="0"/>
              <a:t>i,k</a:t>
            </a:r>
            <a:r>
              <a:rPr lang="en-US" b="0" dirty="0" smtClean="0"/>
              <a:t>{</a:t>
            </a:r>
            <a:r>
              <a:rPr lang="en-US" b="0" dirty="0"/>
              <a:t>SAOD,</a:t>
            </a:r>
            <a:r>
              <a:rPr lang="en-US" b="0" dirty="0" smtClean="0"/>
              <a:t>X*}</a:t>
            </a:r>
            <a:r>
              <a:rPr lang="en-US" b="0" dirty="0"/>
              <a:t>, the correlation between observed SAOD and </a:t>
            </a:r>
            <a:r>
              <a:rPr lang="en-US" b="0" dirty="0" err="1" smtClean="0"/>
              <a:t>X</a:t>
            </a:r>
            <a:r>
              <a:rPr lang="en-US" b="0" i="1" baseline="-25000" dirty="0" err="1" smtClean="0"/>
              <a:t>k</a:t>
            </a:r>
            <a:r>
              <a:rPr lang="en-US" b="0" dirty="0" smtClean="0"/>
              <a:t>(</a:t>
            </a:r>
            <a:r>
              <a:rPr lang="en-US" b="0" dirty="0"/>
              <a:t>t</a:t>
            </a:r>
            <a:r>
              <a:rPr lang="en-US" b="0" dirty="0" smtClean="0"/>
              <a:t>)*. Repeat for each 60-month window and each </a:t>
            </a:r>
            <a:r>
              <a:rPr lang="en-US" b="0" dirty="0" err="1" smtClean="0"/>
              <a:t>X</a:t>
            </a:r>
            <a:r>
              <a:rPr lang="en-US" b="0" i="1" baseline="-25000" dirty="0" err="1" smtClean="0"/>
              <a:t>k</a:t>
            </a:r>
            <a:r>
              <a:rPr lang="en-US" b="0" dirty="0" smtClean="0"/>
              <a:t>(t)* realization. </a:t>
            </a:r>
            <a:endParaRPr lang="en-US" b="0" dirty="0" smtClean="0">
              <a:solidFill>
                <a:srgbClr val="000000"/>
              </a:solidFill>
            </a:endParaRPr>
          </a:p>
          <a:p>
            <a:pPr algn="just">
              <a:spcBef>
                <a:spcPts val="0"/>
              </a:spcBef>
              <a:spcAft>
                <a:spcPts val="3000"/>
              </a:spcAft>
              <a:buClr>
                <a:srgbClr val="FF0000"/>
              </a:buClr>
              <a:buFont typeface="+mj-lt"/>
              <a:buAutoNum type="arabicPeriod"/>
              <a:defRPr/>
            </a:pPr>
            <a:r>
              <a:rPr lang="en-US" b="0" dirty="0" smtClean="0"/>
              <a:t>Compare the actual correlation, </a:t>
            </a:r>
            <a:r>
              <a:rPr lang="en-US" b="0" i="1" dirty="0" err="1" smtClean="0"/>
              <a:t>r</a:t>
            </a:r>
            <a:r>
              <a:rPr lang="en-US" b="0" i="1" spc="200" baseline="-25000" dirty="0" err="1" smtClean="0"/>
              <a:t>i</a:t>
            </a:r>
            <a:r>
              <a:rPr lang="en-US" b="0" dirty="0" smtClean="0"/>
              <a:t>{</a:t>
            </a:r>
            <a:r>
              <a:rPr lang="en-US" b="0" dirty="0"/>
              <a:t>SAOD,X</a:t>
            </a:r>
            <a:r>
              <a:rPr lang="en-US" b="0" dirty="0" smtClean="0"/>
              <a:t>}, </a:t>
            </a:r>
            <a:r>
              <a:rPr lang="en-US" b="0" dirty="0"/>
              <a:t>with </a:t>
            </a:r>
            <a:r>
              <a:rPr lang="en-US" b="0" dirty="0" smtClean="0"/>
              <a:t>the null distribution</a:t>
            </a:r>
            <a:r>
              <a:rPr lang="en-US" b="0" dirty="0"/>
              <a:t> </a:t>
            </a:r>
            <a:r>
              <a:rPr lang="en-US" b="0" dirty="0" smtClean="0"/>
              <a:t>of </a:t>
            </a:r>
            <a:r>
              <a:rPr lang="en-US" b="0" i="1" dirty="0" err="1" smtClean="0"/>
              <a:t>r</a:t>
            </a:r>
            <a:r>
              <a:rPr lang="en-US" b="0" i="1" spc="200" baseline="-25000" dirty="0" err="1" smtClean="0"/>
              <a:t>i,k</a:t>
            </a:r>
            <a:r>
              <a:rPr lang="en-US" b="0" dirty="0" smtClean="0"/>
              <a:t>{</a:t>
            </a:r>
            <a:r>
              <a:rPr lang="en-US" b="0" dirty="0"/>
              <a:t>SAOD,</a:t>
            </a:r>
            <a:r>
              <a:rPr lang="en-US" b="0" dirty="0" smtClean="0"/>
              <a:t>X*} values</a:t>
            </a:r>
            <a:endParaRPr lang="en-US" b="0" dirty="0"/>
          </a:p>
          <a:p>
            <a:pPr algn="just">
              <a:spcBef>
                <a:spcPts val="0"/>
              </a:spcBef>
              <a:spcAft>
                <a:spcPts val="3000"/>
              </a:spcAft>
              <a:buClr>
                <a:srgbClr val="FF0000"/>
              </a:buClr>
              <a:buFont typeface="+mj-lt"/>
              <a:buAutoNum type="arabicPeriod"/>
              <a:defRPr/>
            </a:pPr>
            <a:r>
              <a:rPr lang="en-US" b="0" dirty="0" smtClean="0"/>
              <a:t>Determine the </a:t>
            </a:r>
            <a:r>
              <a:rPr lang="en-US" b="0" dirty="0"/>
              <a:t>probability that the actual correlation between aerosol optical depth and the climate variable of interest could be due to </a:t>
            </a:r>
            <a:r>
              <a:rPr lang="en-US" b="0" dirty="0" smtClean="0"/>
              <a:t>chance. </a:t>
            </a:r>
            <a:r>
              <a:rPr lang="en-US" b="0" dirty="0" smtClean="0">
                <a:solidFill>
                  <a:srgbClr val="000000"/>
                </a:solidFill>
              </a:rPr>
              <a:t> </a:t>
            </a:r>
          </a:p>
        </p:txBody>
      </p:sp>
    </p:spTree>
    <p:extLst>
      <p:ext uri="{BB962C8B-B14F-4D97-AF65-F5344CB8AC3E}">
        <p14:creationId xmlns:p14="http://schemas.microsoft.com/office/powerpoint/2010/main" val="152557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15203">
                                            <p:txEl>
                                              <p:pRg st="0" end="0"/>
                                            </p:txEl>
                                          </p:spTgt>
                                        </p:tgtEl>
                                        <p:attrNameLst>
                                          <p:attrName>style.visibility</p:attrName>
                                        </p:attrNameLst>
                                      </p:cBhvr>
                                      <p:to>
                                        <p:strVal val="visible"/>
                                      </p:to>
                                    </p:set>
                                    <p:animEffect transition="in" filter="fade">
                                      <p:cBhvr>
                                        <p:cTn id="7" dur="500"/>
                                        <p:tgtEl>
                                          <p:spTgt spid="1715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15203">
                                            <p:txEl>
                                              <p:pRg st="1" end="1"/>
                                            </p:txEl>
                                          </p:spTgt>
                                        </p:tgtEl>
                                        <p:attrNameLst>
                                          <p:attrName>style.visibility</p:attrName>
                                        </p:attrNameLst>
                                      </p:cBhvr>
                                      <p:to>
                                        <p:strVal val="visible"/>
                                      </p:to>
                                    </p:set>
                                    <p:animEffect transition="in" filter="fade">
                                      <p:cBhvr>
                                        <p:cTn id="12" dur="500"/>
                                        <p:tgtEl>
                                          <p:spTgt spid="17152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15203">
                                            <p:txEl>
                                              <p:pRg st="2" end="2"/>
                                            </p:txEl>
                                          </p:spTgt>
                                        </p:tgtEl>
                                        <p:attrNameLst>
                                          <p:attrName>style.visibility</p:attrName>
                                        </p:attrNameLst>
                                      </p:cBhvr>
                                      <p:to>
                                        <p:strVal val="visible"/>
                                      </p:to>
                                    </p:set>
                                    <p:animEffect transition="in" filter="fade">
                                      <p:cBhvr>
                                        <p:cTn id="17" dur="500"/>
                                        <p:tgtEl>
                                          <p:spTgt spid="17152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15203">
                                            <p:txEl>
                                              <p:pRg st="3" end="3"/>
                                            </p:txEl>
                                          </p:spTgt>
                                        </p:tgtEl>
                                        <p:attrNameLst>
                                          <p:attrName>style.visibility</p:attrName>
                                        </p:attrNameLst>
                                      </p:cBhvr>
                                      <p:to>
                                        <p:strVal val="visible"/>
                                      </p:to>
                                    </p:set>
                                    <p:animEffect transition="in" filter="fade">
                                      <p:cBhvr>
                                        <p:cTn id="22" dur="500"/>
                                        <p:tgtEl>
                                          <p:spTgt spid="17152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15203">
                                            <p:txEl>
                                              <p:pRg st="4" end="4"/>
                                            </p:txEl>
                                          </p:spTgt>
                                        </p:tgtEl>
                                        <p:attrNameLst>
                                          <p:attrName>style.visibility</p:attrName>
                                        </p:attrNameLst>
                                      </p:cBhvr>
                                      <p:to>
                                        <p:strVal val="visible"/>
                                      </p:to>
                                    </p:set>
                                    <p:animEffect transition="in" filter="fade">
                                      <p:cBhvr>
                                        <p:cTn id="27" dur="500"/>
                                        <p:tgtEl>
                                          <p:spTgt spid="17152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520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elecon3.jpg"/>
          <p:cNvPicPr>
            <a:picLocks noChangeAspect="1"/>
          </p:cNvPicPr>
          <p:nvPr/>
        </p:nvPicPr>
        <p:blipFill rotWithShape="1">
          <a:blip r:embed="rId3" cstate="print">
            <a:extLst>
              <a:ext uri="{28A0092B-C50C-407E-A947-70E740481C1C}">
                <a14:useLocalDpi xmlns:a14="http://schemas.microsoft.com/office/drawing/2010/main" val="0"/>
              </a:ext>
            </a:extLst>
          </a:blip>
          <a:srcRect t="9695" b="15760"/>
          <a:stretch/>
        </p:blipFill>
        <p:spPr>
          <a:xfrm>
            <a:off x="1917698" y="1158240"/>
            <a:ext cx="5829300" cy="5623560"/>
          </a:xfrm>
          <a:prstGeom prst="rect">
            <a:avLst/>
          </a:prstGeom>
        </p:spPr>
      </p:pic>
      <p:sp>
        <p:nvSpPr>
          <p:cNvPr id="4" name="Slide Number Placeholder 3"/>
          <p:cNvSpPr>
            <a:spLocks noGrp="1"/>
          </p:cNvSpPr>
          <p:nvPr>
            <p:ph type="sldNum" sz="quarter" idx="10"/>
          </p:nvPr>
        </p:nvSpPr>
        <p:spPr/>
        <p:txBody>
          <a:bodyPr/>
          <a:lstStyle/>
          <a:p>
            <a:pPr>
              <a:defRPr/>
            </a:pPr>
            <a:fld id="{F65B027A-5DFC-4FDC-BEC3-F390CC538A94}" type="slidenum">
              <a:rPr lang="en-US"/>
              <a:pPr>
                <a:defRPr/>
              </a:pPr>
              <a:t>13</a:t>
            </a:fld>
            <a:endParaRPr lang="en-US"/>
          </a:p>
        </p:txBody>
      </p:sp>
      <p:sp>
        <p:nvSpPr>
          <p:cNvPr id="47107" name="Rectangle 2"/>
          <p:cNvSpPr>
            <a:spLocks noGrp="1" noChangeArrowheads="1"/>
          </p:cNvSpPr>
          <p:nvPr>
            <p:ph type="title"/>
          </p:nvPr>
        </p:nvSpPr>
        <p:spPr/>
        <p:txBody>
          <a:bodyPr lIns="92075" tIns="46038" rIns="92075" bIns="46038"/>
          <a:lstStyle/>
          <a:p>
            <a:r>
              <a:rPr lang="en-US" b="0" dirty="0" smtClean="0"/>
              <a:t>Statistical significance of volcanic climate </a:t>
            </a:r>
            <a:r>
              <a:rPr lang="en-US" b="0" dirty="0"/>
              <a:t>signals in the tropics (20°N-20°S)  </a:t>
            </a:r>
            <a:endParaRPr lang="en-US" b="0" dirty="0" smtClean="0"/>
          </a:p>
        </p:txBody>
      </p:sp>
      <p:pic>
        <p:nvPicPr>
          <p:cNvPr id="7" name="Picture 6" descr="ncar7.jpg"/>
          <p:cNvPicPr>
            <a:picLocks noChangeAspect="1"/>
          </p:cNvPicPr>
          <p:nvPr/>
        </p:nvPicPr>
        <p:blipFill rotWithShape="1">
          <a:blip r:embed="rId4" cstate="print">
            <a:extLst>
              <a:ext uri="{28A0092B-C50C-407E-A947-70E740481C1C}">
                <a14:useLocalDpi xmlns:a14="http://schemas.microsoft.com/office/drawing/2010/main" val="0"/>
              </a:ext>
            </a:extLst>
          </a:blip>
          <a:srcRect l="10398" t="86646" r="51640" b="1354"/>
          <a:stretch/>
        </p:blipFill>
        <p:spPr>
          <a:xfrm>
            <a:off x="152399" y="4651247"/>
            <a:ext cx="2514681" cy="1028700"/>
          </a:xfrm>
          <a:prstGeom prst="rect">
            <a:avLst/>
          </a:prstGeom>
        </p:spPr>
      </p:pic>
      <p:sp>
        <p:nvSpPr>
          <p:cNvPr id="8" name="Rectangle 7"/>
          <p:cNvSpPr/>
          <p:nvPr/>
        </p:nvSpPr>
        <p:spPr bwMode="auto">
          <a:xfrm>
            <a:off x="152400" y="4800600"/>
            <a:ext cx="2514600" cy="9144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gency FB" pitchFamily="34" charset="0"/>
            </a:endParaRPr>
          </a:p>
        </p:txBody>
      </p:sp>
      <p:sp>
        <p:nvSpPr>
          <p:cNvPr id="9" name="Rectangle 8"/>
          <p:cNvSpPr/>
          <p:nvPr/>
        </p:nvSpPr>
        <p:spPr bwMode="auto">
          <a:xfrm>
            <a:off x="2895600" y="1143000"/>
            <a:ext cx="3962400" cy="1524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gency FB" pitchFamily="34" charset="0"/>
            </a:endParaRPr>
          </a:p>
        </p:txBody>
      </p:sp>
      <p:pic>
        <p:nvPicPr>
          <p:cNvPr id="10" name="Picture 9" descr="telecon2.jpg"/>
          <p:cNvPicPr>
            <a:picLocks noChangeAspect="1"/>
          </p:cNvPicPr>
          <p:nvPr/>
        </p:nvPicPr>
        <p:blipFill rotWithShape="1">
          <a:blip r:embed="rId5" cstate="print">
            <a:extLst>
              <a:ext uri="{28A0092B-C50C-407E-A947-70E740481C1C}">
                <a14:useLocalDpi xmlns:a14="http://schemas.microsoft.com/office/drawing/2010/main" val="0"/>
              </a:ext>
            </a:extLst>
          </a:blip>
          <a:srcRect l="54616" t="85905" r="10743" b="3196"/>
          <a:stretch/>
        </p:blipFill>
        <p:spPr>
          <a:xfrm>
            <a:off x="7010400" y="2133600"/>
            <a:ext cx="2019309" cy="822274"/>
          </a:xfrm>
          <a:prstGeom prst="rect">
            <a:avLst/>
          </a:prstGeom>
        </p:spPr>
      </p:pic>
    </p:spTree>
    <p:extLst>
      <p:ext uri="{BB962C8B-B14F-4D97-AF65-F5344CB8AC3E}">
        <p14:creationId xmlns:p14="http://schemas.microsoft.com/office/powerpoint/2010/main" val="11998704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tel1.jpg"/>
          <p:cNvPicPr>
            <a:picLocks noChangeAspect="1"/>
          </p:cNvPicPr>
          <p:nvPr/>
        </p:nvPicPr>
        <p:blipFill rotWithShape="1">
          <a:blip r:embed="rId3" cstate="print">
            <a:extLst>
              <a:ext uri="{28A0092B-C50C-407E-A947-70E740481C1C}">
                <a14:useLocalDpi xmlns:a14="http://schemas.microsoft.com/office/drawing/2010/main" val="0"/>
              </a:ext>
            </a:extLst>
          </a:blip>
          <a:srcRect t="9695" b="15760"/>
          <a:stretch/>
        </p:blipFill>
        <p:spPr>
          <a:xfrm>
            <a:off x="1917698" y="1158240"/>
            <a:ext cx="5829300" cy="5623560"/>
          </a:xfrm>
          <a:prstGeom prst="rect">
            <a:avLst/>
          </a:prstGeom>
        </p:spPr>
      </p:pic>
      <p:sp>
        <p:nvSpPr>
          <p:cNvPr id="4" name="Slide Number Placeholder 3"/>
          <p:cNvSpPr>
            <a:spLocks noGrp="1"/>
          </p:cNvSpPr>
          <p:nvPr>
            <p:ph type="sldNum" sz="quarter" idx="10"/>
          </p:nvPr>
        </p:nvSpPr>
        <p:spPr/>
        <p:txBody>
          <a:bodyPr/>
          <a:lstStyle/>
          <a:p>
            <a:pPr>
              <a:defRPr/>
            </a:pPr>
            <a:fld id="{F65B027A-5DFC-4FDC-BEC3-F390CC538A94}" type="slidenum">
              <a:rPr lang="en-US"/>
              <a:pPr>
                <a:defRPr/>
              </a:pPr>
              <a:t>14</a:t>
            </a:fld>
            <a:endParaRPr lang="en-US"/>
          </a:p>
        </p:txBody>
      </p:sp>
      <p:sp>
        <p:nvSpPr>
          <p:cNvPr id="47107" name="Rectangle 2"/>
          <p:cNvSpPr>
            <a:spLocks noGrp="1" noChangeArrowheads="1"/>
          </p:cNvSpPr>
          <p:nvPr>
            <p:ph type="title"/>
          </p:nvPr>
        </p:nvSpPr>
        <p:spPr/>
        <p:txBody>
          <a:bodyPr lIns="92075" tIns="46038" rIns="92075" bIns="46038"/>
          <a:lstStyle/>
          <a:p>
            <a:r>
              <a:rPr lang="en-US" b="0" dirty="0" smtClean="0"/>
              <a:t>Statistical significance of volcanic climate </a:t>
            </a:r>
            <a:r>
              <a:rPr lang="en-US" b="0" dirty="0"/>
              <a:t>signals in the tropics (20°N-20°S)  </a:t>
            </a:r>
            <a:endParaRPr lang="en-US" b="0" dirty="0" smtClean="0"/>
          </a:p>
        </p:txBody>
      </p:sp>
      <p:pic>
        <p:nvPicPr>
          <p:cNvPr id="7" name="Picture 6" descr="ncar7.jpg"/>
          <p:cNvPicPr>
            <a:picLocks noChangeAspect="1"/>
          </p:cNvPicPr>
          <p:nvPr/>
        </p:nvPicPr>
        <p:blipFill rotWithShape="1">
          <a:blip r:embed="rId4" cstate="print">
            <a:extLst>
              <a:ext uri="{28A0092B-C50C-407E-A947-70E740481C1C}">
                <a14:useLocalDpi xmlns:a14="http://schemas.microsoft.com/office/drawing/2010/main" val="0"/>
              </a:ext>
            </a:extLst>
          </a:blip>
          <a:srcRect l="10398" t="86646" r="51640" b="1354"/>
          <a:stretch/>
        </p:blipFill>
        <p:spPr>
          <a:xfrm>
            <a:off x="152399" y="4651247"/>
            <a:ext cx="2514681" cy="1028700"/>
          </a:xfrm>
          <a:prstGeom prst="rect">
            <a:avLst/>
          </a:prstGeom>
        </p:spPr>
      </p:pic>
      <p:sp>
        <p:nvSpPr>
          <p:cNvPr id="8" name="Rectangle 7"/>
          <p:cNvSpPr/>
          <p:nvPr/>
        </p:nvSpPr>
        <p:spPr bwMode="auto">
          <a:xfrm>
            <a:off x="152400" y="4953000"/>
            <a:ext cx="2514600" cy="9144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gency FB" pitchFamily="34" charset="0"/>
            </a:endParaRPr>
          </a:p>
        </p:txBody>
      </p:sp>
      <p:pic>
        <p:nvPicPr>
          <p:cNvPr id="10" name="Picture 9" descr="telecon2.jpg"/>
          <p:cNvPicPr>
            <a:picLocks noChangeAspect="1"/>
          </p:cNvPicPr>
          <p:nvPr/>
        </p:nvPicPr>
        <p:blipFill rotWithShape="1">
          <a:blip r:embed="rId5" cstate="print">
            <a:extLst>
              <a:ext uri="{28A0092B-C50C-407E-A947-70E740481C1C}">
                <a14:useLocalDpi xmlns:a14="http://schemas.microsoft.com/office/drawing/2010/main" val="0"/>
              </a:ext>
            </a:extLst>
          </a:blip>
          <a:srcRect l="54616" t="85905" r="10743" b="3196"/>
          <a:stretch/>
        </p:blipFill>
        <p:spPr>
          <a:xfrm>
            <a:off x="7010400" y="2133600"/>
            <a:ext cx="2019309" cy="822274"/>
          </a:xfrm>
          <a:prstGeom prst="rect">
            <a:avLst/>
          </a:prstGeom>
        </p:spPr>
      </p:pic>
      <p:sp>
        <p:nvSpPr>
          <p:cNvPr id="11" name="Rectangle 10"/>
          <p:cNvSpPr/>
          <p:nvPr/>
        </p:nvSpPr>
        <p:spPr bwMode="auto">
          <a:xfrm>
            <a:off x="2895600" y="1143000"/>
            <a:ext cx="3962400" cy="1524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gency FB" pitchFamily="34" charset="0"/>
            </a:endParaRPr>
          </a:p>
        </p:txBody>
      </p:sp>
    </p:spTree>
    <p:extLst>
      <p:ext uri="{BB962C8B-B14F-4D97-AF65-F5344CB8AC3E}">
        <p14:creationId xmlns:p14="http://schemas.microsoft.com/office/powerpoint/2010/main" val="1199870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el2.jpg"/>
          <p:cNvPicPr>
            <a:picLocks noChangeAspect="1"/>
          </p:cNvPicPr>
          <p:nvPr/>
        </p:nvPicPr>
        <p:blipFill rotWithShape="1">
          <a:blip r:embed="rId3" cstate="print">
            <a:extLst>
              <a:ext uri="{28A0092B-C50C-407E-A947-70E740481C1C}">
                <a14:useLocalDpi xmlns:a14="http://schemas.microsoft.com/office/drawing/2010/main" val="0"/>
              </a:ext>
            </a:extLst>
          </a:blip>
          <a:srcRect t="9695" b="15760"/>
          <a:stretch/>
        </p:blipFill>
        <p:spPr>
          <a:xfrm>
            <a:off x="1917698" y="1158240"/>
            <a:ext cx="5829300" cy="5623560"/>
          </a:xfrm>
          <a:prstGeom prst="rect">
            <a:avLst/>
          </a:prstGeom>
        </p:spPr>
      </p:pic>
      <p:sp>
        <p:nvSpPr>
          <p:cNvPr id="4" name="Slide Number Placeholder 3"/>
          <p:cNvSpPr>
            <a:spLocks noGrp="1"/>
          </p:cNvSpPr>
          <p:nvPr>
            <p:ph type="sldNum" sz="quarter" idx="10"/>
          </p:nvPr>
        </p:nvSpPr>
        <p:spPr/>
        <p:txBody>
          <a:bodyPr/>
          <a:lstStyle/>
          <a:p>
            <a:pPr>
              <a:defRPr/>
            </a:pPr>
            <a:fld id="{F65B027A-5DFC-4FDC-BEC3-F390CC538A94}" type="slidenum">
              <a:rPr lang="en-US"/>
              <a:pPr>
                <a:defRPr/>
              </a:pPr>
              <a:t>15</a:t>
            </a:fld>
            <a:endParaRPr lang="en-US"/>
          </a:p>
        </p:txBody>
      </p:sp>
      <p:sp>
        <p:nvSpPr>
          <p:cNvPr id="47107" name="Rectangle 2"/>
          <p:cNvSpPr>
            <a:spLocks noGrp="1" noChangeArrowheads="1"/>
          </p:cNvSpPr>
          <p:nvPr>
            <p:ph type="title"/>
          </p:nvPr>
        </p:nvSpPr>
        <p:spPr/>
        <p:txBody>
          <a:bodyPr lIns="92075" tIns="46038" rIns="92075" bIns="46038"/>
          <a:lstStyle/>
          <a:p>
            <a:r>
              <a:rPr lang="en-US" b="0" dirty="0" smtClean="0"/>
              <a:t>Statistical significance of volcanic climate </a:t>
            </a:r>
            <a:r>
              <a:rPr lang="en-US" b="0" dirty="0"/>
              <a:t>signals in the tropics (20°N-20°S)  </a:t>
            </a:r>
            <a:endParaRPr lang="en-US" b="0" dirty="0" smtClean="0"/>
          </a:p>
        </p:txBody>
      </p:sp>
      <p:pic>
        <p:nvPicPr>
          <p:cNvPr id="7" name="Picture 6" descr="ncar7.jpg"/>
          <p:cNvPicPr>
            <a:picLocks noChangeAspect="1"/>
          </p:cNvPicPr>
          <p:nvPr/>
        </p:nvPicPr>
        <p:blipFill rotWithShape="1">
          <a:blip r:embed="rId4" cstate="print">
            <a:extLst>
              <a:ext uri="{28A0092B-C50C-407E-A947-70E740481C1C}">
                <a14:useLocalDpi xmlns:a14="http://schemas.microsoft.com/office/drawing/2010/main" val="0"/>
              </a:ext>
            </a:extLst>
          </a:blip>
          <a:srcRect l="10398" t="86646" r="51640" b="1354"/>
          <a:stretch/>
        </p:blipFill>
        <p:spPr>
          <a:xfrm>
            <a:off x="152399" y="4651247"/>
            <a:ext cx="2514681" cy="1028700"/>
          </a:xfrm>
          <a:prstGeom prst="rect">
            <a:avLst/>
          </a:prstGeom>
        </p:spPr>
      </p:pic>
      <p:sp>
        <p:nvSpPr>
          <p:cNvPr id="8" name="Rectangle 7"/>
          <p:cNvSpPr/>
          <p:nvPr/>
        </p:nvSpPr>
        <p:spPr bwMode="auto">
          <a:xfrm>
            <a:off x="152400" y="5120640"/>
            <a:ext cx="2514600" cy="9144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gency FB" pitchFamily="34" charset="0"/>
            </a:endParaRPr>
          </a:p>
        </p:txBody>
      </p:sp>
      <p:pic>
        <p:nvPicPr>
          <p:cNvPr id="9" name="Picture 8" descr="telecon2.jpg"/>
          <p:cNvPicPr>
            <a:picLocks noChangeAspect="1"/>
          </p:cNvPicPr>
          <p:nvPr/>
        </p:nvPicPr>
        <p:blipFill rotWithShape="1">
          <a:blip r:embed="rId5" cstate="print">
            <a:extLst>
              <a:ext uri="{28A0092B-C50C-407E-A947-70E740481C1C}">
                <a14:useLocalDpi xmlns:a14="http://schemas.microsoft.com/office/drawing/2010/main" val="0"/>
              </a:ext>
            </a:extLst>
          </a:blip>
          <a:srcRect l="54616" t="85905" r="10743" b="3196"/>
          <a:stretch/>
        </p:blipFill>
        <p:spPr>
          <a:xfrm>
            <a:off x="7010400" y="2133600"/>
            <a:ext cx="2019309" cy="822274"/>
          </a:xfrm>
          <a:prstGeom prst="rect">
            <a:avLst/>
          </a:prstGeom>
        </p:spPr>
      </p:pic>
      <p:sp>
        <p:nvSpPr>
          <p:cNvPr id="10" name="Rectangle 9"/>
          <p:cNvSpPr/>
          <p:nvPr/>
        </p:nvSpPr>
        <p:spPr bwMode="auto">
          <a:xfrm>
            <a:off x="2895600" y="1143000"/>
            <a:ext cx="3962400" cy="1524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gency FB" pitchFamily="34" charset="0"/>
            </a:endParaRPr>
          </a:p>
        </p:txBody>
      </p:sp>
    </p:spTree>
    <p:extLst>
      <p:ext uri="{BB962C8B-B14F-4D97-AF65-F5344CB8AC3E}">
        <p14:creationId xmlns:p14="http://schemas.microsoft.com/office/powerpoint/2010/main" val="11998704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el3.jpg"/>
          <p:cNvPicPr>
            <a:picLocks noChangeAspect="1"/>
          </p:cNvPicPr>
          <p:nvPr/>
        </p:nvPicPr>
        <p:blipFill rotWithShape="1">
          <a:blip r:embed="rId3" cstate="print">
            <a:extLst>
              <a:ext uri="{28A0092B-C50C-407E-A947-70E740481C1C}">
                <a14:useLocalDpi xmlns:a14="http://schemas.microsoft.com/office/drawing/2010/main" val="0"/>
              </a:ext>
            </a:extLst>
          </a:blip>
          <a:srcRect t="9695" b="15760"/>
          <a:stretch/>
        </p:blipFill>
        <p:spPr>
          <a:xfrm>
            <a:off x="1917698" y="1158240"/>
            <a:ext cx="5829300" cy="5623560"/>
          </a:xfrm>
          <a:prstGeom prst="rect">
            <a:avLst/>
          </a:prstGeom>
        </p:spPr>
      </p:pic>
      <p:sp>
        <p:nvSpPr>
          <p:cNvPr id="4" name="Slide Number Placeholder 3"/>
          <p:cNvSpPr>
            <a:spLocks noGrp="1"/>
          </p:cNvSpPr>
          <p:nvPr>
            <p:ph type="sldNum" sz="quarter" idx="10"/>
          </p:nvPr>
        </p:nvSpPr>
        <p:spPr/>
        <p:txBody>
          <a:bodyPr/>
          <a:lstStyle/>
          <a:p>
            <a:pPr>
              <a:defRPr/>
            </a:pPr>
            <a:fld id="{F65B027A-5DFC-4FDC-BEC3-F390CC538A94}" type="slidenum">
              <a:rPr lang="en-US"/>
              <a:pPr>
                <a:defRPr/>
              </a:pPr>
              <a:t>16</a:t>
            </a:fld>
            <a:endParaRPr lang="en-US"/>
          </a:p>
        </p:txBody>
      </p:sp>
      <p:sp>
        <p:nvSpPr>
          <p:cNvPr id="47107" name="Rectangle 2"/>
          <p:cNvSpPr>
            <a:spLocks noGrp="1" noChangeArrowheads="1"/>
          </p:cNvSpPr>
          <p:nvPr>
            <p:ph type="title"/>
          </p:nvPr>
        </p:nvSpPr>
        <p:spPr/>
        <p:txBody>
          <a:bodyPr lIns="92075" tIns="46038" rIns="92075" bIns="46038"/>
          <a:lstStyle/>
          <a:p>
            <a:r>
              <a:rPr lang="en-US" b="0" dirty="0" smtClean="0"/>
              <a:t>Statistical significance of volcanic climate </a:t>
            </a:r>
            <a:r>
              <a:rPr lang="en-US" b="0" dirty="0"/>
              <a:t>signals in the tropics (20°N-20°S)  </a:t>
            </a:r>
            <a:endParaRPr lang="en-US" b="0" dirty="0" smtClean="0"/>
          </a:p>
        </p:txBody>
      </p:sp>
      <p:pic>
        <p:nvPicPr>
          <p:cNvPr id="7" name="Picture 6" descr="ncar7.jpg"/>
          <p:cNvPicPr>
            <a:picLocks noChangeAspect="1"/>
          </p:cNvPicPr>
          <p:nvPr/>
        </p:nvPicPr>
        <p:blipFill rotWithShape="1">
          <a:blip r:embed="rId4" cstate="print">
            <a:extLst>
              <a:ext uri="{28A0092B-C50C-407E-A947-70E740481C1C}">
                <a14:useLocalDpi xmlns:a14="http://schemas.microsoft.com/office/drawing/2010/main" val="0"/>
              </a:ext>
            </a:extLst>
          </a:blip>
          <a:srcRect l="10398" t="86646" r="51640" b="1354"/>
          <a:stretch/>
        </p:blipFill>
        <p:spPr>
          <a:xfrm>
            <a:off x="152399" y="4651247"/>
            <a:ext cx="2514681" cy="1028700"/>
          </a:xfrm>
          <a:prstGeom prst="rect">
            <a:avLst/>
          </a:prstGeom>
        </p:spPr>
      </p:pic>
      <p:sp>
        <p:nvSpPr>
          <p:cNvPr id="8" name="Rectangle 7"/>
          <p:cNvSpPr/>
          <p:nvPr/>
        </p:nvSpPr>
        <p:spPr bwMode="auto">
          <a:xfrm>
            <a:off x="152400" y="5276088"/>
            <a:ext cx="2514600" cy="9144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gency FB" pitchFamily="34" charset="0"/>
            </a:endParaRPr>
          </a:p>
        </p:txBody>
      </p:sp>
      <p:pic>
        <p:nvPicPr>
          <p:cNvPr id="9" name="Picture 8" descr="telecon2.jpg"/>
          <p:cNvPicPr>
            <a:picLocks noChangeAspect="1"/>
          </p:cNvPicPr>
          <p:nvPr/>
        </p:nvPicPr>
        <p:blipFill rotWithShape="1">
          <a:blip r:embed="rId5" cstate="print">
            <a:extLst>
              <a:ext uri="{28A0092B-C50C-407E-A947-70E740481C1C}">
                <a14:useLocalDpi xmlns:a14="http://schemas.microsoft.com/office/drawing/2010/main" val="0"/>
              </a:ext>
            </a:extLst>
          </a:blip>
          <a:srcRect l="54616" t="85905" r="10743" b="3196"/>
          <a:stretch/>
        </p:blipFill>
        <p:spPr>
          <a:xfrm>
            <a:off x="7010400" y="2133600"/>
            <a:ext cx="2019309" cy="822274"/>
          </a:xfrm>
          <a:prstGeom prst="rect">
            <a:avLst/>
          </a:prstGeom>
        </p:spPr>
      </p:pic>
      <p:sp>
        <p:nvSpPr>
          <p:cNvPr id="10" name="Rectangle 9"/>
          <p:cNvSpPr/>
          <p:nvPr/>
        </p:nvSpPr>
        <p:spPr bwMode="auto">
          <a:xfrm>
            <a:off x="2895600" y="1143000"/>
            <a:ext cx="3962400" cy="1524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gency FB" pitchFamily="34" charset="0"/>
            </a:endParaRPr>
          </a:p>
        </p:txBody>
      </p:sp>
    </p:spTree>
    <p:extLst>
      <p:ext uri="{BB962C8B-B14F-4D97-AF65-F5344CB8AC3E}">
        <p14:creationId xmlns:p14="http://schemas.microsoft.com/office/powerpoint/2010/main" val="11998704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el4.jpg"/>
          <p:cNvPicPr>
            <a:picLocks noChangeAspect="1"/>
          </p:cNvPicPr>
          <p:nvPr/>
        </p:nvPicPr>
        <p:blipFill rotWithShape="1">
          <a:blip r:embed="rId3" cstate="print">
            <a:extLst>
              <a:ext uri="{28A0092B-C50C-407E-A947-70E740481C1C}">
                <a14:useLocalDpi xmlns:a14="http://schemas.microsoft.com/office/drawing/2010/main" val="0"/>
              </a:ext>
            </a:extLst>
          </a:blip>
          <a:srcRect t="9695" b="15760"/>
          <a:stretch/>
        </p:blipFill>
        <p:spPr>
          <a:xfrm>
            <a:off x="1917698" y="1158240"/>
            <a:ext cx="5829300" cy="5623560"/>
          </a:xfrm>
          <a:prstGeom prst="rect">
            <a:avLst/>
          </a:prstGeom>
        </p:spPr>
      </p:pic>
      <p:sp>
        <p:nvSpPr>
          <p:cNvPr id="4" name="Slide Number Placeholder 3"/>
          <p:cNvSpPr>
            <a:spLocks noGrp="1"/>
          </p:cNvSpPr>
          <p:nvPr>
            <p:ph type="sldNum" sz="quarter" idx="10"/>
          </p:nvPr>
        </p:nvSpPr>
        <p:spPr/>
        <p:txBody>
          <a:bodyPr/>
          <a:lstStyle/>
          <a:p>
            <a:pPr>
              <a:defRPr/>
            </a:pPr>
            <a:fld id="{F65B027A-5DFC-4FDC-BEC3-F390CC538A94}" type="slidenum">
              <a:rPr lang="en-US"/>
              <a:pPr>
                <a:defRPr/>
              </a:pPr>
              <a:t>17</a:t>
            </a:fld>
            <a:endParaRPr lang="en-US"/>
          </a:p>
        </p:txBody>
      </p:sp>
      <p:sp>
        <p:nvSpPr>
          <p:cNvPr id="47107" name="Rectangle 2"/>
          <p:cNvSpPr>
            <a:spLocks noGrp="1" noChangeArrowheads="1"/>
          </p:cNvSpPr>
          <p:nvPr>
            <p:ph type="title"/>
          </p:nvPr>
        </p:nvSpPr>
        <p:spPr/>
        <p:txBody>
          <a:bodyPr lIns="92075" tIns="46038" rIns="92075" bIns="46038"/>
          <a:lstStyle/>
          <a:p>
            <a:r>
              <a:rPr lang="en-US" b="0" dirty="0" smtClean="0"/>
              <a:t>Statistical significance of volcanic climate </a:t>
            </a:r>
            <a:r>
              <a:rPr lang="en-US" b="0" dirty="0"/>
              <a:t>signals in the tropics (20°N-20°S)  </a:t>
            </a:r>
            <a:endParaRPr lang="en-US" b="0" dirty="0" smtClean="0"/>
          </a:p>
        </p:txBody>
      </p:sp>
      <p:pic>
        <p:nvPicPr>
          <p:cNvPr id="7" name="Picture 6" descr="ncar7.jpg"/>
          <p:cNvPicPr>
            <a:picLocks noChangeAspect="1"/>
          </p:cNvPicPr>
          <p:nvPr/>
        </p:nvPicPr>
        <p:blipFill rotWithShape="1">
          <a:blip r:embed="rId4" cstate="print">
            <a:extLst>
              <a:ext uri="{28A0092B-C50C-407E-A947-70E740481C1C}">
                <a14:useLocalDpi xmlns:a14="http://schemas.microsoft.com/office/drawing/2010/main" val="0"/>
              </a:ext>
            </a:extLst>
          </a:blip>
          <a:srcRect l="10398" t="86646" r="51640" b="1354"/>
          <a:stretch/>
        </p:blipFill>
        <p:spPr>
          <a:xfrm>
            <a:off x="152399" y="4651247"/>
            <a:ext cx="2514681" cy="1028700"/>
          </a:xfrm>
          <a:prstGeom prst="rect">
            <a:avLst/>
          </a:prstGeom>
        </p:spPr>
      </p:pic>
      <p:pic>
        <p:nvPicPr>
          <p:cNvPr id="10" name="Picture 9" descr="telecon2.jpg"/>
          <p:cNvPicPr>
            <a:picLocks noChangeAspect="1"/>
          </p:cNvPicPr>
          <p:nvPr/>
        </p:nvPicPr>
        <p:blipFill rotWithShape="1">
          <a:blip r:embed="rId5" cstate="print">
            <a:extLst>
              <a:ext uri="{28A0092B-C50C-407E-A947-70E740481C1C}">
                <a14:useLocalDpi xmlns:a14="http://schemas.microsoft.com/office/drawing/2010/main" val="0"/>
              </a:ext>
            </a:extLst>
          </a:blip>
          <a:srcRect l="54616" t="85905" r="10743" b="3196"/>
          <a:stretch/>
        </p:blipFill>
        <p:spPr>
          <a:xfrm>
            <a:off x="7010400" y="2133600"/>
            <a:ext cx="2019309" cy="822274"/>
          </a:xfrm>
          <a:prstGeom prst="rect">
            <a:avLst/>
          </a:prstGeom>
        </p:spPr>
      </p:pic>
      <p:sp>
        <p:nvSpPr>
          <p:cNvPr id="11" name="Rectangle 10"/>
          <p:cNvSpPr/>
          <p:nvPr/>
        </p:nvSpPr>
        <p:spPr bwMode="auto">
          <a:xfrm>
            <a:off x="2895600" y="1143000"/>
            <a:ext cx="3962400" cy="1524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gency FB" pitchFamily="34" charset="0"/>
            </a:endParaRPr>
          </a:p>
        </p:txBody>
      </p:sp>
      <p:sp>
        <p:nvSpPr>
          <p:cNvPr id="9" name="Rectangle 8"/>
          <p:cNvSpPr/>
          <p:nvPr/>
        </p:nvSpPr>
        <p:spPr bwMode="auto">
          <a:xfrm>
            <a:off x="152400" y="5431536"/>
            <a:ext cx="2514600" cy="9144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gency FB" pitchFamily="34" charset="0"/>
            </a:endParaRPr>
          </a:p>
        </p:txBody>
      </p:sp>
    </p:spTree>
    <p:extLst>
      <p:ext uri="{BB962C8B-B14F-4D97-AF65-F5344CB8AC3E}">
        <p14:creationId xmlns:p14="http://schemas.microsoft.com/office/powerpoint/2010/main" val="40996593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tel5.jpg"/>
          <p:cNvPicPr>
            <a:picLocks noChangeAspect="1"/>
          </p:cNvPicPr>
          <p:nvPr/>
        </p:nvPicPr>
        <p:blipFill rotWithShape="1">
          <a:blip r:embed="rId3" cstate="print">
            <a:extLst>
              <a:ext uri="{28A0092B-C50C-407E-A947-70E740481C1C}">
                <a14:useLocalDpi xmlns:a14="http://schemas.microsoft.com/office/drawing/2010/main" val="0"/>
              </a:ext>
            </a:extLst>
          </a:blip>
          <a:srcRect t="9695" b="15760"/>
          <a:stretch/>
        </p:blipFill>
        <p:spPr>
          <a:xfrm>
            <a:off x="1917698" y="1158240"/>
            <a:ext cx="5829300" cy="5623560"/>
          </a:xfrm>
          <a:prstGeom prst="rect">
            <a:avLst/>
          </a:prstGeom>
        </p:spPr>
      </p:pic>
      <p:sp>
        <p:nvSpPr>
          <p:cNvPr id="4" name="Slide Number Placeholder 3"/>
          <p:cNvSpPr>
            <a:spLocks noGrp="1"/>
          </p:cNvSpPr>
          <p:nvPr>
            <p:ph type="sldNum" sz="quarter" idx="10"/>
          </p:nvPr>
        </p:nvSpPr>
        <p:spPr/>
        <p:txBody>
          <a:bodyPr/>
          <a:lstStyle/>
          <a:p>
            <a:pPr>
              <a:defRPr/>
            </a:pPr>
            <a:fld id="{F65B027A-5DFC-4FDC-BEC3-F390CC538A94}" type="slidenum">
              <a:rPr lang="en-US"/>
              <a:pPr>
                <a:defRPr/>
              </a:pPr>
              <a:t>18</a:t>
            </a:fld>
            <a:endParaRPr lang="en-US"/>
          </a:p>
        </p:txBody>
      </p:sp>
      <p:sp>
        <p:nvSpPr>
          <p:cNvPr id="47107" name="Rectangle 2"/>
          <p:cNvSpPr>
            <a:spLocks noGrp="1" noChangeArrowheads="1"/>
          </p:cNvSpPr>
          <p:nvPr>
            <p:ph type="title"/>
          </p:nvPr>
        </p:nvSpPr>
        <p:spPr/>
        <p:txBody>
          <a:bodyPr lIns="92075" tIns="46038" rIns="92075" bIns="46038"/>
          <a:lstStyle/>
          <a:p>
            <a:r>
              <a:rPr lang="en-US" b="0" dirty="0" smtClean="0"/>
              <a:t>Statistical significance of volcanic climate </a:t>
            </a:r>
            <a:r>
              <a:rPr lang="en-US" b="0" dirty="0"/>
              <a:t>signals in the tropics (20°N-20°S)  </a:t>
            </a:r>
            <a:endParaRPr lang="en-US" b="0" dirty="0" smtClean="0"/>
          </a:p>
        </p:txBody>
      </p:sp>
      <p:pic>
        <p:nvPicPr>
          <p:cNvPr id="7" name="Picture 6" descr="ncar7.jpg"/>
          <p:cNvPicPr>
            <a:picLocks noChangeAspect="1"/>
          </p:cNvPicPr>
          <p:nvPr/>
        </p:nvPicPr>
        <p:blipFill rotWithShape="1">
          <a:blip r:embed="rId4" cstate="print">
            <a:extLst>
              <a:ext uri="{28A0092B-C50C-407E-A947-70E740481C1C}">
                <a14:useLocalDpi xmlns:a14="http://schemas.microsoft.com/office/drawing/2010/main" val="0"/>
              </a:ext>
            </a:extLst>
          </a:blip>
          <a:srcRect l="10398" t="86646" r="51640" b="1354"/>
          <a:stretch/>
        </p:blipFill>
        <p:spPr>
          <a:xfrm>
            <a:off x="152399" y="4651247"/>
            <a:ext cx="2514681" cy="1028700"/>
          </a:xfrm>
          <a:prstGeom prst="rect">
            <a:avLst/>
          </a:prstGeom>
        </p:spPr>
      </p:pic>
      <p:pic>
        <p:nvPicPr>
          <p:cNvPr id="10" name="Picture 9" descr="telecon2.jpg"/>
          <p:cNvPicPr>
            <a:picLocks noChangeAspect="1"/>
          </p:cNvPicPr>
          <p:nvPr/>
        </p:nvPicPr>
        <p:blipFill rotWithShape="1">
          <a:blip r:embed="rId5" cstate="print">
            <a:extLst>
              <a:ext uri="{28A0092B-C50C-407E-A947-70E740481C1C}">
                <a14:useLocalDpi xmlns:a14="http://schemas.microsoft.com/office/drawing/2010/main" val="0"/>
              </a:ext>
            </a:extLst>
          </a:blip>
          <a:srcRect l="54616" t="85905" r="10743" b="3196"/>
          <a:stretch/>
        </p:blipFill>
        <p:spPr>
          <a:xfrm>
            <a:off x="7010400" y="2133600"/>
            <a:ext cx="2019309" cy="822274"/>
          </a:xfrm>
          <a:prstGeom prst="rect">
            <a:avLst/>
          </a:prstGeom>
        </p:spPr>
      </p:pic>
      <p:sp>
        <p:nvSpPr>
          <p:cNvPr id="11" name="Rectangle 10"/>
          <p:cNvSpPr/>
          <p:nvPr/>
        </p:nvSpPr>
        <p:spPr bwMode="auto">
          <a:xfrm>
            <a:off x="2895600" y="1143000"/>
            <a:ext cx="3962400" cy="1524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gency FB" pitchFamily="34" charset="0"/>
            </a:endParaRPr>
          </a:p>
        </p:txBody>
      </p:sp>
      <p:sp>
        <p:nvSpPr>
          <p:cNvPr id="9" name="Rectangle 8"/>
          <p:cNvSpPr/>
          <p:nvPr/>
        </p:nvSpPr>
        <p:spPr bwMode="auto">
          <a:xfrm>
            <a:off x="152400" y="5638800"/>
            <a:ext cx="2514600" cy="9144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gency FB" pitchFamily="34" charset="0"/>
            </a:endParaRPr>
          </a:p>
        </p:txBody>
      </p:sp>
    </p:spTree>
    <p:extLst>
      <p:ext uri="{BB962C8B-B14F-4D97-AF65-F5344CB8AC3E}">
        <p14:creationId xmlns:p14="http://schemas.microsoft.com/office/powerpoint/2010/main" val="29702083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ncar9.jpg"/>
          <p:cNvPicPr>
            <a:picLocks noChangeAspect="1"/>
          </p:cNvPicPr>
          <p:nvPr/>
        </p:nvPicPr>
        <p:blipFill rotWithShape="1">
          <a:blip r:embed="rId3" cstate="print">
            <a:extLst>
              <a:ext uri="{28A0092B-C50C-407E-A947-70E740481C1C}">
                <a14:useLocalDpi xmlns:a14="http://schemas.microsoft.com/office/drawing/2010/main" val="0"/>
              </a:ext>
            </a:extLst>
          </a:blip>
          <a:srcRect t="9695" b="15760"/>
          <a:stretch/>
        </p:blipFill>
        <p:spPr>
          <a:xfrm>
            <a:off x="1917698" y="1158240"/>
            <a:ext cx="5829300" cy="5623560"/>
          </a:xfrm>
          <a:prstGeom prst="rect">
            <a:avLst/>
          </a:prstGeom>
        </p:spPr>
      </p:pic>
      <p:sp>
        <p:nvSpPr>
          <p:cNvPr id="4" name="Slide Number Placeholder 3"/>
          <p:cNvSpPr>
            <a:spLocks noGrp="1"/>
          </p:cNvSpPr>
          <p:nvPr>
            <p:ph type="sldNum" sz="quarter" idx="10"/>
          </p:nvPr>
        </p:nvSpPr>
        <p:spPr/>
        <p:txBody>
          <a:bodyPr/>
          <a:lstStyle/>
          <a:p>
            <a:pPr>
              <a:defRPr/>
            </a:pPr>
            <a:fld id="{F65B027A-5DFC-4FDC-BEC3-F390CC538A94}" type="slidenum">
              <a:rPr lang="en-US"/>
              <a:pPr>
                <a:defRPr/>
              </a:pPr>
              <a:t>19</a:t>
            </a:fld>
            <a:endParaRPr lang="en-US"/>
          </a:p>
        </p:txBody>
      </p:sp>
      <p:sp>
        <p:nvSpPr>
          <p:cNvPr id="47107" name="Rectangle 2"/>
          <p:cNvSpPr>
            <a:spLocks noGrp="1" noChangeArrowheads="1"/>
          </p:cNvSpPr>
          <p:nvPr>
            <p:ph type="title"/>
          </p:nvPr>
        </p:nvSpPr>
        <p:spPr/>
        <p:txBody>
          <a:bodyPr lIns="92075" tIns="46038" rIns="92075" bIns="46038"/>
          <a:lstStyle/>
          <a:p>
            <a:r>
              <a:rPr lang="en-US" b="0" dirty="0" smtClean="0"/>
              <a:t>Removing ENSO effects is key to the identification of volcanic climate signals</a:t>
            </a:r>
          </a:p>
        </p:txBody>
      </p:sp>
      <p:pic>
        <p:nvPicPr>
          <p:cNvPr id="7" name="Picture 6" descr="ncar7.jpg"/>
          <p:cNvPicPr>
            <a:picLocks noChangeAspect="1"/>
          </p:cNvPicPr>
          <p:nvPr/>
        </p:nvPicPr>
        <p:blipFill rotWithShape="1">
          <a:blip r:embed="rId4" cstate="print">
            <a:extLst>
              <a:ext uri="{28A0092B-C50C-407E-A947-70E740481C1C}">
                <a14:useLocalDpi xmlns:a14="http://schemas.microsoft.com/office/drawing/2010/main" val="0"/>
              </a:ext>
            </a:extLst>
          </a:blip>
          <a:srcRect l="10398" t="86646" r="51640" b="1354"/>
          <a:stretch/>
        </p:blipFill>
        <p:spPr>
          <a:xfrm>
            <a:off x="152399" y="4651247"/>
            <a:ext cx="2514681" cy="1028700"/>
          </a:xfrm>
          <a:prstGeom prst="rect">
            <a:avLst/>
          </a:prstGeom>
        </p:spPr>
      </p:pic>
      <p:pic>
        <p:nvPicPr>
          <p:cNvPr id="10" name="Picture 9" descr="telecon2.jpg"/>
          <p:cNvPicPr>
            <a:picLocks noChangeAspect="1"/>
          </p:cNvPicPr>
          <p:nvPr/>
        </p:nvPicPr>
        <p:blipFill rotWithShape="1">
          <a:blip r:embed="rId5" cstate="print">
            <a:extLst>
              <a:ext uri="{28A0092B-C50C-407E-A947-70E740481C1C}">
                <a14:useLocalDpi xmlns:a14="http://schemas.microsoft.com/office/drawing/2010/main" val="0"/>
              </a:ext>
            </a:extLst>
          </a:blip>
          <a:srcRect l="54616" t="85905" r="10743" b="3196"/>
          <a:stretch/>
        </p:blipFill>
        <p:spPr>
          <a:xfrm>
            <a:off x="7010400" y="2133600"/>
            <a:ext cx="2019309" cy="822274"/>
          </a:xfrm>
          <a:prstGeom prst="rect">
            <a:avLst/>
          </a:prstGeom>
        </p:spPr>
      </p:pic>
      <p:sp>
        <p:nvSpPr>
          <p:cNvPr id="11" name="Rectangle 10"/>
          <p:cNvSpPr/>
          <p:nvPr/>
        </p:nvSpPr>
        <p:spPr bwMode="auto">
          <a:xfrm>
            <a:off x="2895600" y="1143000"/>
            <a:ext cx="3962400" cy="1524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gency FB" pitchFamily="34" charset="0"/>
            </a:endParaRPr>
          </a:p>
        </p:txBody>
      </p:sp>
      <p:sp>
        <p:nvSpPr>
          <p:cNvPr id="9" name="Rectangle 8"/>
          <p:cNvSpPr/>
          <p:nvPr/>
        </p:nvSpPr>
        <p:spPr bwMode="auto">
          <a:xfrm>
            <a:off x="152400" y="5458968"/>
            <a:ext cx="2514600" cy="9144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gency FB" pitchFamily="34" charset="0"/>
            </a:endParaRPr>
          </a:p>
        </p:txBody>
      </p:sp>
    </p:spTree>
    <p:extLst>
      <p:ext uri="{BB962C8B-B14F-4D97-AF65-F5344CB8AC3E}">
        <p14:creationId xmlns:p14="http://schemas.microsoft.com/office/powerpoint/2010/main" val="479115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02F903F2-94F5-4C92-9195-A2110267EBE6}" type="slidenum">
              <a:rPr lang="en-US"/>
              <a:pPr>
                <a:defRPr/>
              </a:pPr>
              <a:t>2</a:t>
            </a:fld>
            <a:endParaRPr lang="en-US"/>
          </a:p>
        </p:txBody>
      </p:sp>
      <p:pic>
        <p:nvPicPr>
          <p:cNvPr id="3" name="Picture 2"/>
          <p:cNvPicPr>
            <a:picLocks noChangeAspect="1"/>
          </p:cNvPicPr>
          <p:nvPr/>
        </p:nvPicPr>
        <p:blipFill rotWithShape="1">
          <a:blip r:embed="rId3"/>
          <a:srcRect b="58324"/>
          <a:stretch/>
        </p:blipFill>
        <p:spPr>
          <a:xfrm>
            <a:off x="1041400" y="245010"/>
            <a:ext cx="7061200" cy="2551176"/>
          </a:xfrm>
          <a:prstGeom prst="rect">
            <a:avLst/>
          </a:prstGeom>
        </p:spPr>
      </p:pic>
      <p:pic>
        <p:nvPicPr>
          <p:cNvPr id="6" name="Picture 5"/>
          <p:cNvPicPr>
            <a:picLocks noChangeAspect="1"/>
          </p:cNvPicPr>
          <p:nvPr/>
        </p:nvPicPr>
        <p:blipFill rotWithShape="1">
          <a:blip r:embed="rId3"/>
          <a:srcRect t="42076" r="50341" b="-1720"/>
          <a:stretch/>
        </p:blipFill>
        <p:spPr>
          <a:xfrm>
            <a:off x="1010772" y="2895600"/>
            <a:ext cx="3805536" cy="3962400"/>
          </a:xfrm>
          <a:prstGeom prst="rect">
            <a:avLst/>
          </a:prstGeom>
        </p:spPr>
      </p:pic>
      <p:pic>
        <p:nvPicPr>
          <p:cNvPr id="2" name="Picture 1" descr="largecover.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9143" y="2610978"/>
            <a:ext cx="3190381" cy="4191000"/>
          </a:xfrm>
          <a:prstGeom prst="rect">
            <a:avLst/>
          </a:prstGeom>
        </p:spPr>
      </p:pic>
    </p:spTree>
    <p:extLst>
      <p:ext uri="{BB962C8B-B14F-4D97-AF65-F5344CB8AC3E}">
        <p14:creationId xmlns:p14="http://schemas.microsoft.com/office/powerpoint/2010/main" val="298627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65B027A-5DFC-4FDC-BEC3-F390CC538A94}" type="slidenum">
              <a:rPr lang="en-US"/>
              <a:pPr>
                <a:defRPr/>
              </a:pPr>
              <a:t>20</a:t>
            </a:fld>
            <a:endParaRPr lang="en-US"/>
          </a:p>
        </p:txBody>
      </p:sp>
      <p:sp>
        <p:nvSpPr>
          <p:cNvPr id="47107" name="Rectangle 2"/>
          <p:cNvSpPr>
            <a:spLocks noGrp="1" noChangeArrowheads="1"/>
          </p:cNvSpPr>
          <p:nvPr>
            <p:ph type="title"/>
          </p:nvPr>
        </p:nvSpPr>
        <p:spPr/>
        <p:txBody>
          <a:bodyPr lIns="92075" tIns="46038" rIns="92075" bIns="46038"/>
          <a:lstStyle/>
          <a:p>
            <a:r>
              <a:rPr lang="en-US" b="0" dirty="0" smtClean="0"/>
              <a:t>How much of the temporal variance of temperature, moisture, and SW radiation is explained by SAOD?</a:t>
            </a:r>
          </a:p>
        </p:txBody>
      </p:sp>
      <p:pic>
        <p:nvPicPr>
          <p:cNvPr id="2" name="Picture 1" descr="Santer_etal_GRL_MT_Figure04a.jpg"/>
          <p:cNvPicPr>
            <a:picLocks noChangeAspect="1"/>
          </p:cNvPicPr>
          <p:nvPr/>
        </p:nvPicPr>
        <p:blipFill rotWithShape="1">
          <a:blip r:embed="rId3" cstate="print">
            <a:extLst>
              <a:ext uri="{28A0092B-C50C-407E-A947-70E740481C1C}">
                <a14:useLocalDpi xmlns:a14="http://schemas.microsoft.com/office/drawing/2010/main" val="0"/>
              </a:ext>
            </a:extLst>
          </a:blip>
          <a:srcRect t="12108" b="26923"/>
          <a:stretch/>
        </p:blipFill>
        <p:spPr>
          <a:xfrm>
            <a:off x="1066800" y="1295400"/>
            <a:ext cx="6388100" cy="5040249"/>
          </a:xfrm>
          <a:prstGeom prst="rect">
            <a:avLst/>
          </a:prstGeom>
        </p:spPr>
      </p:pic>
      <p:pic>
        <p:nvPicPr>
          <p:cNvPr id="7" name="Picture 6" descr="ncar7.jpg"/>
          <p:cNvPicPr>
            <a:picLocks noChangeAspect="1"/>
          </p:cNvPicPr>
          <p:nvPr/>
        </p:nvPicPr>
        <p:blipFill rotWithShape="1">
          <a:blip r:embed="rId4" cstate="print">
            <a:extLst>
              <a:ext uri="{28A0092B-C50C-407E-A947-70E740481C1C}">
                <a14:useLocalDpi xmlns:a14="http://schemas.microsoft.com/office/drawing/2010/main" val="0"/>
              </a:ext>
            </a:extLst>
          </a:blip>
          <a:srcRect l="10398" t="86646" r="51640" b="1354"/>
          <a:stretch/>
        </p:blipFill>
        <p:spPr>
          <a:xfrm>
            <a:off x="6629319" y="3238500"/>
            <a:ext cx="2514681" cy="1028700"/>
          </a:xfrm>
          <a:prstGeom prst="rect">
            <a:avLst/>
          </a:prstGeom>
        </p:spPr>
      </p:pic>
    </p:spTree>
    <p:extLst>
      <p:ext uri="{BB962C8B-B14F-4D97-AF65-F5344CB8AC3E}">
        <p14:creationId xmlns:p14="http://schemas.microsoft.com/office/powerpoint/2010/main" val="15236253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65B027A-5DFC-4FDC-BEC3-F390CC538A94}" type="slidenum">
              <a:rPr lang="en-US"/>
              <a:pPr>
                <a:defRPr/>
              </a:pPr>
              <a:t>21</a:t>
            </a:fld>
            <a:endParaRPr lang="en-US"/>
          </a:p>
        </p:txBody>
      </p:sp>
      <p:sp>
        <p:nvSpPr>
          <p:cNvPr id="47107" name="Rectangle 2"/>
          <p:cNvSpPr>
            <a:spLocks noGrp="1" noChangeArrowheads="1"/>
          </p:cNvSpPr>
          <p:nvPr>
            <p:ph type="title"/>
          </p:nvPr>
        </p:nvSpPr>
        <p:spPr>
          <a:effectLst>
            <a:outerShdw blurRad="50800" dist="38100" dir="2700000" algn="tl" rotWithShape="0">
              <a:prstClr val="black">
                <a:alpha val="40000"/>
              </a:prstClr>
            </a:outerShdw>
          </a:effectLst>
        </p:spPr>
        <p:txBody>
          <a:bodyPr lIns="92075" tIns="46038" rIns="92075" bIns="46038"/>
          <a:lstStyle/>
          <a:p>
            <a:r>
              <a:rPr lang="en-US" b="0" dirty="0" smtClean="0"/>
              <a:t>Structure</a:t>
            </a:r>
          </a:p>
        </p:txBody>
      </p:sp>
      <p:sp>
        <p:nvSpPr>
          <p:cNvPr id="1715203" name="Rectangle 3"/>
          <p:cNvSpPr>
            <a:spLocks noGrp="1" noChangeArrowheads="1"/>
          </p:cNvSpPr>
          <p:nvPr>
            <p:ph type="body" idx="1"/>
          </p:nvPr>
        </p:nvSpPr>
        <p:spPr>
          <a:xfrm>
            <a:off x="609600" y="1219200"/>
            <a:ext cx="7958138" cy="2895600"/>
          </a:xfrm>
          <a:solidFill>
            <a:srgbClr val="FFFFFF"/>
          </a:solidFill>
          <a:effectLst>
            <a:outerShdw blurRad="50800" dist="38100" dir="2700000" algn="tl" rotWithShape="0">
              <a:prstClr val="black">
                <a:alpha val="40000"/>
              </a:prstClr>
            </a:outerShdw>
          </a:effectLst>
        </p:spPr>
        <p:txBody>
          <a:bodyPr lIns="92075" tIns="46038" rIns="92075" bIns="46038"/>
          <a:lstStyle/>
          <a:p>
            <a:pPr marL="0" indent="0" algn="just">
              <a:spcBef>
                <a:spcPts val="0"/>
              </a:spcBef>
              <a:spcAft>
                <a:spcPts val="0"/>
              </a:spcAft>
              <a:buClr>
                <a:srgbClr val="FF0000"/>
              </a:buClr>
              <a:buNone/>
              <a:defRPr/>
            </a:pPr>
            <a:endParaRPr lang="en-US" sz="2000" b="0" dirty="0">
              <a:solidFill>
                <a:srgbClr val="000000"/>
              </a:solidFill>
            </a:endParaRPr>
          </a:p>
          <a:p>
            <a:pPr algn="just">
              <a:spcBef>
                <a:spcPts val="0"/>
              </a:spcBef>
              <a:spcAft>
                <a:spcPts val="3600"/>
              </a:spcAft>
              <a:buClr>
                <a:schemeClr val="bg1">
                  <a:lumMod val="85000"/>
                </a:schemeClr>
              </a:buClr>
              <a:defRPr/>
            </a:pPr>
            <a:r>
              <a:rPr lang="en-US" sz="2000" b="0" dirty="0" smtClean="0">
                <a:solidFill>
                  <a:srgbClr val="D9D9D9"/>
                </a:solidFill>
              </a:rPr>
              <a:t>New observational analyses</a:t>
            </a:r>
          </a:p>
          <a:p>
            <a:pPr algn="just">
              <a:spcBef>
                <a:spcPts val="0"/>
              </a:spcBef>
              <a:spcAft>
                <a:spcPts val="3600"/>
              </a:spcAft>
              <a:buClr>
                <a:schemeClr val="bg1">
                  <a:lumMod val="85000"/>
                </a:schemeClr>
              </a:buClr>
              <a:defRPr/>
            </a:pPr>
            <a:r>
              <a:rPr lang="en-US" sz="2000" b="0" dirty="0" smtClean="0">
                <a:solidFill>
                  <a:srgbClr val="D9D9D9"/>
                </a:solidFill>
              </a:rPr>
              <a:t>Assessing the statistical significance of volcanic signals </a:t>
            </a:r>
          </a:p>
          <a:p>
            <a:pPr algn="just">
              <a:spcBef>
                <a:spcPts val="0"/>
              </a:spcBef>
              <a:spcAft>
                <a:spcPts val="3600"/>
              </a:spcAft>
              <a:buClr>
                <a:srgbClr val="FF0000"/>
              </a:buClr>
              <a:defRPr/>
            </a:pPr>
            <a:r>
              <a:rPr lang="en-US" sz="2000" b="0" dirty="0" smtClean="0">
                <a:solidFill>
                  <a:srgbClr val="000000"/>
                </a:solidFill>
              </a:rPr>
              <a:t>Future work and conclusions</a:t>
            </a:r>
          </a:p>
        </p:txBody>
      </p:sp>
    </p:spTree>
    <p:extLst>
      <p:ext uri="{BB962C8B-B14F-4D97-AF65-F5344CB8AC3E}">
        <p14:creationId xmlns:p14="http://schemas.microsoft.com/office/powerpoint/2010/main" val="27377162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65B027A-5DFC-4FDC-BEC3-F390CC538A94}" type="slidenum">
              <a:rPr lang="en-US"/>
              <a:pPr>
                <a:defRPr/>
              </a:pPr>
              <a:t>22</a:t>
            </a:fld>
            <a:endParaRPr lang="en-US"/>
          </a:p>
        </p:txBody>
      </p:sp>
      <p:sp>
        <p:nvSpPr>
          <p:cNvPr id="47107" name="Rectangle 2"/>
          <p:cNvSpPr>
            <a:spLocks noGrp="1" noChangeArrowheads="1"/>
          </p:cNvSpPr>
          <p:nvPr>
            <p:ph type="title"/>
          </p:nvPr>
        </p:nvSpPr>
        <p:spPr>
          <a:effectLst>
            <a:outerShdw blurRad="50800" dist="38100" dir="2700000" algn="tl" rotWithShape="0">
              <a:prstClr val="black">
                <a:alpha val="40000"/>
              </a:prstClr>
            </a:outerShdw>
          </a:effectLst>
        </p:spPr>
        <p:txBody>
          <a:bodyPr lIns="92075" tIns="46038" rIns="92075" bIns="46038"/>
          <a:lstStyle/>
          <a:p>
            <a:r>
              <a:rPr lang="en-US" b="0" dirty="0"/>
              <a:t>Future work 1: Include effects of volcanic aerosols below 15 km </a:t>
            </a:r>
            <a:endParaRPr lang="en-US" b="0" dirty="0" smtClean="0"/>
          </a:p>
        </p:txBody>
      </p:sp>
      <p:pic>
        <p:nvPicPr>
          <p:cNvPr id="6" name="Picture 5"/>
          <p:cNvPicPr>
            <a:picLocks noChangeAspect="1"/>
          </p:cNvPicPr>
          <p:nvPr/>
        </p:nvPicPr>
        <p:blipFill rotWithShape="1">
          <a:blip r:embed="rId3"/>
          <a:srcRect t="23411"/>
          <a:stretch/>
        </p:blipFill>
        <p:spPr>
          <a:xfrm>
            <a:off x="0" y="1596592"/>
            <a:ext cx="9144000" cy="2594408"/>
          </a:xfrm>
          <a:prstGeom prst="rect">
            <a:avLst/>
          </a:prstGeom>
        </p:spPr>
      </p:pic>
      <p:sp>
        <p:nvSpPr>
          <p:cNvPr id="7" name="TextBox 6"/>
          <p:cNvSpPr txBox="1"/>
          <p:nvPr/>
        </p:nvSpPr>
        <p:spPr>
          <a:xfrm>
            <a:off x="381000" y="5096470"/>
            <a:ext cx="8305800" cy="923330"/>
          </a:xfrm>
          <a:prstGeom prst="rect">
            <a:avLst/>
          </a:prstGeom>
          <a:solidFill>
            <a:schemeClr val="bg1"/>
          </a:solidFill>
        </p:spPr>
        <p:txBody>
          <a:bodyPr wrap="square" rtlCol="0">
            <a:spAutoFit/>
          </a:bodyPr>
          <a:lstStyle/>
          <a:p>
            <a:pPr marL="285750" indent="-285750">
              <a:buClr>
                <a:srgbClr val="FF0000"/>
              </a:buClr>
              <a:buFont typeface="Wingdings" charset="2"/>
              <a:buChar char=""/>
            </a:pPr>
            <a:r>
              <a:rPr lang="en-US" b="0" dirty="0" smtClean="0">
                <a:latin typeface="+mj-lt"/>
              </a:rPr>
              <a:t>Global </a:t>
            </a:r>
            <a:r>
              <a:rPr lang="en-US" b="0" dirty="0">
                <a:latin typeface="+mj-lt"/>
              </a:rPr>
              <a:t>volcanic aerosol forcing since 2000 </a:t>
            </a:r>
            <a:r>
              <a:rPr lang="en-US" b="0" dirty="0" smtClean="0">
                <a:latin typeface="+mj-lt"/>
              </a:rPr>
              <a:t>estimated to </a:t>
            </a:r>
            <a:r>
              <a:rPr lang="en-US" b="0" dirty="0">
                <a:latin typeface="+mj-lt"/>
              </a:rPr>
              <a:t>be </a:t>
            </a:r>
            <a:r>
              <a:rPr lang="en-US" b="0" dirty="0" smtClean="0">
                <a:latin typeface="+mj-lt"/>
              </a:rPr>
              <a:t>-0.19 </a:t>
            </a:r>
            <a:r>
              <a:rPr lang="en-US" b="0" dirty="0">
                <a:latin typeface="+mj-lt"/>
              </a:rPr>
              <a:t>± </a:t>
            </a:r>
            <a:r>
              <a:rPr lang="en-US" b="0" dirty="0" smtClean="0">
                <a:latin typeface="+mj-lt"/>
              </a:rPr>
              <a:t>0.09 W/m</a:t>
            </a:r>
            <a:r>
              <a:rPr lang="en-US" b="0" baseline="30000" dirty="0" smtClean="0">
                <a:latin typeface="+mj-lt"/>
              </a:rPr>
              <a:t>2</a:t>
            </a:r>
            <a:endParaRPr lang="en-US" b="0" dirty="0">
              <a:latin typeface="+mj-lt"/>
            </a:endParaRPr>
          </a:p>
          <a:p>
            <a:pPr marL="285750" indent="-285750">
              <a:buClr>
                <a:srgbClr val="FF0000"/>
              </a:buClr>
              <a:buFont typeface="Wingdings" charset="2"/>
              <a:buChar char=""/>
            </a:pPr>
            <a:endParaRPr lang="en-US" b="0" dirty="0">
              <a:latin typeface="+mj-lt"/>
            </a:endParaRPr>
          </a:p>
          <a:p>
            <a:pPr marL="285750" indent="-285750">
              <a:buClr>
                <a:srgbClr val="FF0000"/>
              </a:buClr>
              <a:buFont typeface="Wingdings" charset="2"/>
              <a:buChar char=""/>
            </a:pPr>
            <a:r>
              <a:rPr lang="en-US" b="0" dirty="0" smtClean="0">
                <a:latin typeface="+mj-lt"/>
              </a:rPr>
              <a:t>This </a:t>
            </a:r>
            <a:r>
              <a:rPr lang="en-US" b="0" dirty="0">
                <a:latin typeface="+mj-lt"/>
              </a:rPr>
              <a:t>translates into an </a:t>
            </a:r>
            <a:r>
              <a:rPr lang="en-US" b="0" dirty="0" smtClean="0">
                <a:latin typeface="+mj-lt"/>
              </a:rPr>
              <a:t>estimated global </a:t>
            </a:r>
            <a:r>
              <a:rPr lang="en-US" b="0" dirty="0">
                <a:latin typeface="+mj-lt"/>
              </a:rPr>
              <a:t>cooling of 0.05 to 0.12°C.</a:t>
            </a:r>
            <a:endParaRPr lang="en-US" dirty="0">
              <a:latin typeface="+mj-lt"/>
            </a:endParaRPr>
          </a:p>
        </p:txBody>
      </p:sp>
    </p:spTree>
    <p:extLst>
      <p:ext uri="{BB962C8B-B14F-4D97-AF65-F5344CB8AC3E}">
        <p14:creationId xmlns:p14="http://schemas.microsoft.com/office/powerpoint/2010/main" val="383528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65B027A-5DFC-4FDC-BEC3-F390CC538A94}" type="slidenum">
              <a:rPr lang="en-US"/>
              <a:pPr>
                <a:defRPr/>
              </a:pPr>
              <a:t>23</a:t>
            </a:fld>
            <a:endParaRPr lang="en-US"/>
          </a:p>
        </p:txBody>
      </p:sp>
      <p:sp>
        <p:nvSpPr>
          <p:cNvPr id="47107" name="Rectangle 2"/>
          <p:cNvSpPr>
            <a:spLocks noGrp="1" noChangeArrowheads="1"/>
          </p:cNvSpPr>
          <p:nvPr>
            <p:ph type="title"/>
          </p:nvPr>
        </p:nvSpPr>
        <p:spPr>
          <a:effectLst>
            <a:outerShdw blurRad="50800" dist="38100" dir="2700000" algn="tl" rotWithShape="0">
              <a:prstClr val="black">
                <a:alpha val="40000"/>
              </a:prstClr>
            </a:outerShdw>
          </a:effectLst>
        </p:spPr>
        <p:txBody>
          <a:bodyPr lIns="92075" tIns="46038" rIns="92075" bIns="46038"/>
          <a:lstStyle/>
          <a:p>
            <a:r>
              <a:rPr lang="en-US" b="0" dirty="0"/>
              <a:t>Future work 2: </a:t>
            </a:r>
            <a:r>
              <a:rPr lang="en-US" b="0" dirty="0" smtClean="0"/>
              <a:t>In “CESM world”, explore </a:t>
            </a:r>
            <a:r>
              <a:rPr lang="en-US" b="0" dirty="0"/>
              <a:t>the impact of uncertainty in volcanic forcing </a:t>
            </a:r>
            <a:r>
              <a:rPr lang="en-US" b="0" dirty="0" smtClean="0"/>
              <a:t> </a:t>
            </a:r>
          </a:p>
        </p:txBody>
      </p:sp>
      <p:pic>
        <p:nvPicPr>
          <p:cNvPr id="8" name="Picture 7" descr="summary_full_GLBL1a.jpg"/>
          <p:cNvPicPr>
            <a:picLocks noChangeAspect="1"/>
          </p:cNvPicPr>
          <p:nvPr/>
        </p:nvPicPr>
        <p:blipFill rotWithShape="1">
          <a:blip r:embed="rId3" cstate="print">
            <a:extLst>
              <a:ext uri="{28A0092B-C50C-407E-A947-70E740481C1C}">
                <a14:useLocalDpi xmlns:a14="http://schemas.microsoft.com/office/drawing/2010/main" val="0"/>
              </a:ext>
            </a:extLst>
          </a:blip>
          <a:srcRect l="8213" t="84075" r="71656" b="6481"/>
          <a:stretch/>
        </p:blipFill>
        <p:spPr>
          <a:xfrm>
            <a:off x="152400" y="2303917"/>
            <a:ext cx="1601478" cy="972683"/>
          </a:xfrm>
          <a:prstGeom prst="rect">
            <a:avLst/>
          </a:prstGeom>
        </p:spPr>
      </p:pic>
      <p:pic>
        <p:nvPicPr>
          <p:cNvPr id="9" name="Picture 8" descr="summary_full_GLBL1a.jpg"/>
          <p:cNvPicPr>
            <a:picLocks noChangeAspect="1"/>
          </p:cNvPicPr>
          <p:nvPr/>
        </p:nvPicPr>
        <p:blipFill rotWithShape="1">
          <a:blip r:embed="rId3" cstate="print">
            <a:extLst>
              <a:ext uri="{28A0092B-C50C-407E-A947-70E740481C1C}">
                <a14:useLocalDpi xmlns:a14="http://schemas.microsoft.com/office/drawing/2010/main" val="0"/>
              </a:ext>
            </a:extLst>
          </a:blip>
          <a:srcRect l="30351" t="84075" r="41552" b="10417"/>
          <a:stretch/>
        </p:blipFill>
        <p:spPr>
          <a:xfrm>
            <a:off x="203201" y="3471333"/>
            <a:ext cx="2235199" cy="567267"/>
          </a:xfrm>
          <a:prstGeom prst="rect">
            <a:avLst/>
          </a:prstGeom>
        </p:spPr>
      </p:pic>
      <p:sp>
        <p:nvSpPr>
          <p:cNvPr id="10" name="TextBox 9"/>
          <p:cNvSpPr txBox="1"/>
          <p:nvPr/>
        </p:nvSpPr>
        <p:spPr>
          <a:xfrm>
            <a:off x="304800" y="4572000"/>
            <a:ext cx="2243328" cy="461665"/>
          </a:xfrm>
          <a:prstGeom prst="rect">
            <a:avLst/>
          </a:prstGeom>
          <a:noFill/>
        </p:spPr>
        <p:txBody>
          <a:bodyPr wrap="square" rtlCol="0">
            <a:spAutoFit/>
          </a:bodyPr>
          <a:lstStyle/>
          <a:p>
            <a:r>
              <a:rPr lang="en-US" sz="1200" dirty="0" smtClean="0">
                <a:solidFill>
                  <a:schemeClr val="bg1">
                    <a:lumMod val="50000"/>
                  </a:schemeClr>
                </a:solidFill>
                <a:latin typeface="+mj-lt"/>
              </a:rPr>
              <a:t>VOLCOLD = </a:t>
            </a:r>
            <a:r>
              <a:rPr lang="en-US" sz="1200" dirty="0" err="1" smtClean="0">
                <a:solidFill>
                  <a:schemeClr val="bg1">
                    <a:lumMod val="50000"/>
                  </a:schemeClr>
                </a:solidFill>
                <a:latin typeface="+mj-lt"/>
              </a:rPr>
              <a:t>Ammann</a:t>
            </a:r>
            <a:r>
              <a:rPr lang="en-US" sz="1200" dirty="0" smtClean="0">
                <a:solidFill>
                  <a:schemeClr val="bg1">
                    <a:lumMod val="50000"/>
                  </a:schemeClr>
                </a:solidFill>
                <a:latin typeface="+mj-lt"/>
              </a:rPr>
              <a:t> et al.</a:t>
            </a:r>
          </a:p>
          <a:p>
            <a:r>
              <a:rPr lang="en-US" sz="1200" dirty="0">
                <a:solidFill>
                  <a:schemeClr val="bg1">
                    <a:lumMod val="50000"/>
                  </a:schemeClr>
                </a:solidFill>
                <a:latin typeface="+mj-lt"/>
              </a:rPr>
              <a:t>v</a:t>
            </a:r>
            <a:r>
              <a:rPr lang="en-US" sz="1200" dirty="0" smtClean="0">
                <a:solidFill>
                  <a:schemeClr val="bg1">
                    <a:lumMod val="50000"/>
                  </a:schemeClr>
                </a:solidFill>
                <a:latin typeface="+mj-lt"/>
              </a:rPr>
              <a:t>olcanic forcing</a:t>
            </a:r>
            <a:endParaRPr lang="en-US" sz="1200" dirty="0">
              <a:solidFill>
                <a:schemeClr val="bg1">
                  <a:lumMod val="50000"/>
                </a:schemeClr>
              </a:solidFill>
              <a:latin typeface="+mj-lt"/>
            </a:endParaRPr>
          </a:p>
        </p:txBody>
      </p:sp>
      <p:sp>
        <p:nvSpPr>
          <p:cNvPr id="11" name="TextBox 10"/>
          <p:cNvSpPr txBox="1"/>
          <p:nvPr/>
        </p:nvSpPr>
        <p:spPr>
          <a:xfrm>
            <a:off x="304800" y="5253335"/>
            <a:ext cx="2133600" cy="461665"/>
          </a:xfrm>
          <a:prstGeom prst="rect">
            <a:avLst/>
          </a:prstGeom>
          <a:noFill/>
        </p:spPr>
        <p:txBody>
          <a:bodyPr wrap="square" rtlCol="0">
            <a:spAutoFit/>
          </a:bodyPr>
          <a:lstStyle/>
          <a:p>
            <a:r>
              <a:rPr lang="en-US" sz="1200" dirty="0" smtClean="0">
                <a:solidFill>
                  <a:srgbClr val="FF0000"/>
                </a:solidFill>
                <a:latin typeface="+mj-lt"/>
              </a:rPr>
              <a:t>VOLCNEW = CCMI</a:t>
            </a:r>
          </a:p>
          <a:p>
            <a:r>
              <a:rPr lang="en-US" sz="1200" dirty="0">
                <a:solidFill>
                  <a:srgbClr val="FF0000"/>
                </a:solidFill>
                <a:latin typeface="+mj-lt"/>
              </a:rPr>
              <a:t>v</a:t>
            </a:r>
            <a:r>
              <a:rPr lang="en-US" sz="1200" dirty="0" smtClean="0">
                <a:solidFill>
                  <a:srgbClr val="FF0000"/>
                </a:solidFill>
                <a:latin typeface="+mj-lt"/>
              </a:rPr>
              <a:t>olcanic forcing</a:t>
            </a:r>
            <a:endParaRPr lang="en-US" sz="1200" dirty="0">
              <a:solidFill>
                <a:srgbClr val="FF0000"/>
              </a:solidFill>
              <a:latin typeface="+mj-lt"/>
            </a:endParaRPr>
          </a:p>
        </p:txBody>
      </p:sp>
      <p:pic>
        <p:nvPicPr>
          <p:cNvPr id="12" name="Picture 11" descr="summary_full_GLBL1a.jpg"/>
          <p:cNvPicPr>
            <a:picLocks noChangeAspect="1"/>
          </p:cNvPicPr>
          <p:nvPr/>
        </p:nvPicPr>
        <p:blipFill rotWithShape="1">
          <a:blip r:embed="rId3" cstate="print">
            <a:extLst>
              <a:ext uri="{28A0092B-C50C-407E-A947-70E740481C1C}">
                <a14:useLocalDpi xmlns:a14="http://schemas.microsoft.com/office/drawing/2010/main" val="0"/>
              </a:ext>
            </a:extLst>
          </a:blip>
          <a:srcRect t="10900" b="15734"/>
          <a:stretch/>
        </p:blipFill>
        <p:spPr>
          <a:xfrm>
            <a:off x="2548128" y="1240536"/>
            <a:ext cx="5833872" cy="5541264"/>
          </a:xfrm>
          <a:prstGeom prst="rect">
            <a:avLst/>
          </a:prstGeom>
        </p:spPr>
      </p:pic>
      <p:sp>
        <p:nvSpPr>
          <p:cNvPr id="13" name="TextBox 12"/>
          <p:cNvSpPr txBox="1"/>
          <p:nvPr/>
        </p:nvSpPr>
        <p:spPr>
          <a:xfrm>
            <a:off x="152400" y="6167735"/>
            <a:ext cx="228600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200" b="0" dirty="0" smtClean="0">
                <a:latin typeface="+mj-lt"/>
              </a:rPr>
              <a:t>Work with Ryan Neely, J.-F. </a:t>
            </a:r>
            <a:r>
              <a:rPr lang="en-US" sz="1200" b="0" dirty="0" err="1" smtClean="0">
                <a:latin typeface="+mj-lt"/>
              </a:rPr>
              <a:t>Lamarque</a:t>
            </a:r>
            <a:r>
              <a:rPr lang="en-US" sz="1200" b="0" dirty="0" smtClean="0">
                <a:latin typeface="+mj-lt"/>
              </a:rPr>
              <a:t>, and Jerry </a:t>
            </a:r>
            <a:r>
              <a:rPr lang="en-US" sz="1200" b="0" dirty="0" err="1" smtClean="0">
                <a:latin typeface="+mj-lt"/>
              </a:rPr>
              <a:t>Meehl</a:t>
            </a:r>
            <a:endParaRPr lang="en-US" sz="1200" b="0" dirty="0">
              <a:latin typeface="+mj-lt"/>
            </a:endParaRPr>
          </a:p>
        </p:txBody>
      </p:sp>
    </p:spTree>
    <p:extLst>
      <p:ext uri="{BB962C8B-B14F-4D97-AF65-F5344CB8AC3E}">
        <p14:creationId xmlns:p14="http://schemas.microsoft.com/office/powerpoint/2010/main" val="19203780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65B027A-5DFC-4FDC-BEC3-F390CC538A94}" type="slidenum">
              <a:rPr lang="en-US"/>
              <a:pPr>
                <a:defRPr/>
              </a:pPr>
              <a:t>24</a:t>
            </a:fld>
            <a:endParaRPr lang="en-US"/>
          </a:p>
        </p:txBody>
      </p:sp>
      <p:sp>
        <p:nvSpPr>
          <p:cNvPr id="47107" name="Rectangle 2"/>
          <p:cNvSpPr>
            <a:spLocks noGrp="1" noChangeArrowheads="1"/>
          </p:cNvSpPr>
          <p:nvPr>
            <p:ph type="title"/>
          </p:nvPr>
        </p:nvSpPr>
        <p:spPr>
          <a:effectLst>
            <a:outerShdw blurRad="50800" dist="38100" dir="2700000" algn="tl" rotWithShape="0">
              <a:prstClr val="black">
                <a:alpha val="40000"/>
              </a:prstClr>
            </a:outerShdw>
          </a:effectLst>
        </p:spPr>
        <p:txBody>
          <a:bodyPr lIns="92075" tIns="46038" rIns="92075" bIns="46038"/>
          <a:lstStyle/>
          <a:p>
            <a:r>
              <a:rPr lang="en-US" b="0" dirty="0"/>
              <a:t>Future work 2: </a:t>
            </a:r>
            <a:r>
              <a:rPr lang="en-US" b="0" dirty="0" smtClean="0"/>
              <a:t>In “CESM world”, explore </a:t>
            </a:r>
            <a:r>
              <a:rPr lang="en-US" b="0" dirty="0"/>
              <a:t>the impact of uncertainty in volcanic forcing </a:t>
            </a:r>
            <a:r>
              <a:rPr lang="en-US" b="0" dirty="0" smtClean="0"/>
              <a:t> </a:t>
            </a:r>
          </a:p>
        </p:txBody>
      </p:sp>
      <p:pic>
        <p:nvPicPr>
          <p:cNvPr id="8" name="Picture 7" descr="summary_full_GLBL1a.jpg"/>
          <p:cNvPicPr>
            <a:picLocks noChangeAspect="1"/>
          </p:cNvPicPr>
          <p:nvPr/>
        </p:nvPicPr>
        <p:blipFill rotWithShape="1">
          <a:blip r:embed="rId3" cstate="print">
            <a:extLst>
              <a:ext uri="{28A0092B-C50C-407E-A947-70E740481C1C}">
                <a14:useLocalDpi xmlns:a14="http://schemas.microsoft.com/office/drawing/2010/main" val="0"/>
              </a:ext>
            </a:extLst>
          </a:blip>
          <a:srcRect l="8213" t="84075" r="71656" b="6481"/>
          <a:stretch/>
        </p:blipFill>
        <p:spPr>
          <a:xfrm>
            <a:off x="152400" y="2303917"/>
            <a:ext cx="1601478" cy="972683"/>
          </a:xfrm>
          <a:prstGeom prst="rect">
            <a:avLst/>
          </a:prstGeom>
        </p:spPr>
      </p:pic>
      <p:pic>
        <p:nvPicPr>
          <p:cNvPr id="9" name="Picture 8" descr="summary_full_GLBL1a.jpg"/>
          <p:cNvPicPr>
            <a:picLocks noChangeAspect="1"/>
          </p:cNvPicPr>
          <p:nvPr/>
        </p:nvPicPr>
        <p:blipFill rotWithShape="1">
          <a:blip r:embed="rId3" cstate="print">
            <a:extLst>
              <a:ext uri="{28A0092B-C50C-407E-A947-70E740481C1C}">
                <a14:useLocalDpi xmlns:a14="http://schemas.microsoft.com/office/drawing/2010/main" val="0"/>
              </a:ext>
            </a:extLst>
          </a:blip>
          <a:srcRect l="30351" t="84075" r="41552" b="10417"/>
          <a:stretch/>
        </p:blipFill>
        <p:spPr>
          <a:xfrm>
            <a:off x="203201" y="3471333"/>
            <a:ext cx="2235199" cy="567267"/>
          </a:xfrm>
          <a:prstGeom prst="rect">
            <a:avLst/>
          </a:prstGeom>
        </p:spPr>
      </p:pic>
      <p:sp>
        <p:nvSpPr>
          <p:cNvPr id="10" name="TextBox 9"/>
          <p:cNvSpPr txBox="1"/>
          <p:nvPr/>
        </p:nvSpPr>
        <p:spPr>
          <a:xfrm>
            <a:off x="304800" y="4572000"/>
            <a:ext cx="2243328" cy="461665"/>
          </a:xfrm>
          <a:prstGeom prst="rect">
            <a:avLst/>
          </a:prstGeom>
          <a:noFill/>
        </p:spPr>
        <p:txBody>
          <a:bodyPr wrap="square" rtlCol="0">
            <a:spAutoFit/>
          </a:bodyPr>
          <a:lstStyle/>
          <a:p>
            <a:r>
              <a:rPr lang="en-US" sz="1200" dirty="0" smtClean="0">
                <a:solidFill>
                  <a:schemeClr val="bg1">
                    <a:lumMod val="50000"/>
                  </a:schemeClr>
                </a:solidFill>
                <a:latin typeface="+mj-lt"/>
              </a:rPr>
              <a:t>VOLCOLD = </a:t>
            </a:r>
            <a:r>
              <a:rPr lang="en-US" sz="1200" dirty="0" err="1" smtClean="0">
                <a:solidFill>
                  <a:schemeClr val="bg1">
                    <a:lumMod val="50000"/>
                  </a:schemeClr>
                </a:solidFill>
                <a:latin typeface="+mj-lt"/>
              </a:rPr>
              <a:t>Ammann</a:t>
            </a:r>
            <a:r>
              <a:rPr lang="en-US" sz="1200" dirty="0" smtClean="0">
                <a:solidFill>
                  <a:schemeClr val="bg1">
                    <a:lumMod val="50000"/>
                  </a:schemeClr>
                </a:solidFill>
                <a:latin typeface="+mj-lt"/>
              </a:rPr>
              <a:t> et al.</a:t>
            </a:r>
          </a:p>
          <a:p>
            <a:r>
              <a:rPr lang="en-US" sz="1200" dirty="0">
                <a:solidFill>
                  <a:schemeClr val="bg1">
                    <a:lumMod val="50000"/>
                  </a:schemeClr>
                </a:solidFill>
                <a:latin typeface="+mj-lt"/>
              </a:rPr>
              <a:t>v</a:t>
            </a:r>
            <a:r>
              <a:rPr lang="en-US" sz="1200" dirty="0" smtClean="0">
                <a:solidFill>
                  <a:schemeClr val="bg1">
                    <a:lumMod val="50000"/>
                  </a:schemeClr>
                </a:solidFill>
                <a:latin typeface="+mj-lt"/>
              </a:rPr>
              <a:t>olcanic forcing</a:t>
            </a:r>
            <a:endParaRPr lang="en-US" sz="1200" dirty="0">
              <a:solidFill>
                <a:schemeClr val="bg1">
                  <a:lumMod val="50000"/>
                </a:schemeClr>
              </a:solidFill>
              <a:latin typeface="+mj-lt"/>
            </a:endParaRPr>
          </a:p>
        </p:txBody>
      </p:sp>
      <p:sp>
        <p:nvSpPr>
          <p:cNvPr id="11" name="TextBox 10"/>
          <p:cNvSpPr txBox="1"/>
          <p:nvPr/>
        </p:nvSpPr>
        <p:spPr>
          <a:xfrm>
            <a:off x="304800" y="5253335"/>
            <a:ext cx="2133600" cy="461665"/>
          </a:xfrm>
          <a:prstGeom prst="rect">
            <a:avLst/>
          </a:prstGeom>
          <a:noFill/>
        </p:spPr>
        <p:txBody>
          <a:bodyPr wrap="square" rtlCol="0">
            <a:spAutoFit/>
          </a:bodyPr>
          <a:lstStyle/>
          <a:p>
            <a:r>
              <a:rPr lang="en-US" sz="1200" dirty="0" smtClean="0">
                <a:solidFill>
                  <a:srgbClr val="FF0000"/>
                </a:solidFill>
                <a:latin typeface="+mj-lt"/>
              </a:rPr>
              <a:t>VOLCNEW = CCMI</a:t>
            </a:r>
          </a:p>
          <a:p>
            <a:r>
              <a:rPr lang="en-US" sz="1200" dirty="0">
                <a:solidFill>
                  <a:srgbClr val="FF0000"/>
                </a:solidFill>
                <a:latin typeface="+mj-lt"/>
              </a:rPr>
              <a:t>v</a:t>
            </a:r>
            <a:r>
              <a:rPr lang="en-US" sz="1200" dirty="0" smtClean="0">
                <a:solidFill>
                  <a:srgbClr val="FF0000"/>
                </a:solidFill>
                <a:latin typeface="+mj-lt"/>
              </a:rPr>
              <a:t>olcanic forcing</a:t>
            </a:r>
            <a:endParaRPr lang="en-US" sz="1200" dirty="0">
              <a:solidFill>
                <a:srgbClr val="FF0000"/>
              </a:solidFill>
              <a:latin typeface="+mj-lt"/>
            </a:endParaRPr>
          </a:p>
        </p:txBody>
      </p:sp>
      <p:pic>
        <p:nvPicPr>
          <p:cNvPr id="13" name="Picture 12" descr="summary_short_GLBL1a.jpg"/>
          <p:cNvPicPr>
            <a:picLocks noChangeAspect="1"/>
          </p:cNvPicPr>
          <p:nvPr/>
        </p:nvPicPr>
        <p:blipFill rotWithShape="1">
          <a:blip r:embed="rId4" cstate="print">
            <a:extLst>
              <a:ext uri="{28A0092B-C50C-407E-A947-70E740481C1C}">
                <a14:useLocalDpi xmlns:a14="http://schemas.microsoft.com/office/drawing/2010/main" val="0"/>
              </a:ext>
            </a:extLst>
          </a:blip>
          <a:srcRect t="10900" b="15734"/>
          <a:stretch/>
        </p:blipFill>
        <p:spPr>
          <a:xfrm>
            <a:off x="2548128" y="1240536"/>
            <a:ext cx="5833872" cy="5541264"/>
          </a:xfrm>
          <a:prstGeom prst="rect">
            <a:avLst/>
          </a:prstGeom>
        </p:spPr>
      </p:pic>
      <p:sp>
        <p:nvSpPr>
          <p:cNvPr id="2" name="TextBox 1"/>
          <p:cNvSpPr txBox="1"/>
          <p:nvPr/>
        </p:nvSpPr>
        <p:spPr>
          <a:xfrm>
            <a:off x="152400" y="6167735"/>
            <a:ext cx="228600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200" b="0" dirty="0" smtClean="0">
                <a:latin typeface="+mj-lt"/>
              </a:rPr>
              <a:t>Work with Ryan Neely, J.-F. </a:t>
            </a:r>
            <a:r>
              <a:rPr lang="en-US" sz="1200" b="0" dirty="0" err="1" smtClean="0">
                <a:latin typeface="+mj-lt"/>
              </a:rPr>
              <a:t>Lamarque</a:t>
            </a:r>
            <a:r>
              <a:rPr lang="en-US" sz="1200" b="0" dirty="0" smtClean="0">
                <a:latin typeface="+mj-lt"/>
              </a:rPr>
              <a:t>, and Jerry </a:t>
            </a:r>
            <a:r>
              <a:rPr lang="en-US" sz="1200" b="0" dirty="0" err="1" smtClean="0">
                <a:latin typeface="+mj-lt"/>
              </a:rPr>
              <a:t>Meehl</a:t>
            </a:r>
            <a:endParaRPr lang="en-US" sz="1200" b="0" dirty="0">
              <a:latin typeface="+mj-lt"/>
            </a:endParaRPr>
          </a:p>
        </p:txBody>
      </p:sp>
    </p:spTree>
    <p:extLst>
      <p:ext uri="{BB962C8B-B14F-4D97-AF65-F5344CB8AC3E}">
        <p14:creationId xmlns:p14="http://schemas.microsoft.com/office/powerpoint/2010/main" val="28543273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65B027A-5DFC-4FDC-BEC3-F390CC538A94}" type="slidenum">
              <a:rPr lang="en-US"/>
              <a:pPr>
                <a:defRPr/>
              </a:pPr>
              <a:t>25</a:t>
            </a:fld>
            <a:endParaRPr lang="en-US"/>
          </a:p>
        </p:txBody>
      </p:sp>
      <p:sp>
        <p:nvSpPr>
          <p:cNvPr id="47107" name="Rectangle 2"/>
          <p:cNvSpPr>
            <a:spLocks noGrp="1" noChangeArrowheads="1"/>
          </p:cNvSpPr>
          <p:nvPr>
            <p:ph type="title"/>
          </p:nvPr>
        </p:nvSpPr>
        <p:spPr>
          <a:effectLst>
            <a:outerShdw blurRad="50800" dist="38100" dir="2700000" algn="tl" rotWithShape="0">
              <a:prstClr val="black">
                <a:alpha val="40000"/>
              </a:prstClr>
            </a:outerShdw>
          </a:effectLst>
        </p:spPr>
        <p:txBody>
          <a:bodyPr lIns="92075" tIns="46038" rIns="92075" bIns="46038"/>
          <a:lstStyle/>
          <a:p>
            <a:r>
              <a:rPr lang="en-US" b="0" dirty="0"/>
              <a:t>Future work </a:t>
            </a:r>
            <a:r>
              <a:rPr lang="en-US" b="0" dirty="0" smtClean="0"/>
              <a:t>3: Reduce structural uncertainties </a:t>
            </a:r>
            <a:r>
              <a:rPr lang="en-US" b="0" dirty="0"/>
              <a:t>in volcanic forcing </a:t>
            </a:r>
            <a:r>
              <a:rPr lang="en-US" b="0" dirty="0" smtClean="0"/>
              <a:t> </a:t>
            </a:r>
          </a:p>
        </p:txBody>
      </p:sp>
      <p:pic>
        <p:nvPicPr>
          <p:cNvPr id="2" name="Picture 1" descr="saod_vernier_cesm_TLO2_1a.jpg"/>
          <p:cNvPicPr>
            <a:picLocks noChangeAspect="1"/>
          </p:cNvPicPr>
          <p:nvPr/>
        </p:nvPicPr>
        <p:blipFill rotWithShape="1">
          <a:blip r:embed="rId3" cstate="print">
            <a:extLst>
              <a:ext uri="{28A0092B-C50C-407E-A947-70E740481C1C}">
                <a14:useLocalDpi xmlns:a14="http://schemas.microsoft.com/office/drawing/2010/main" val="0"/>
              </a:ext>
            </a:extLst>
          </a:blip>
          <a:srcRect t="4077" r="4088" b="8882"/>
          <a:stretch/>
        </p:blipFill>
        <p:spPr>
          <a:xfrm>
            <a:off x="1066800" y="1371600"/>
            <a:ext cx="7099300" cy="4978400"/>
          </a:xfrm>
          <a:prstGeom prst="rect">
            <a:avLst/>
          </a:prstGeom>
          <a:effectLst>
            <a:outerShdw blurRad="50800" dist="38100" dir="2700000" algn="tl" rotWithShape="0">
              <a:prstClr val="black">
                <a:alpha val="40000"/>
              </a:prstClr>
            </a:outerShdw>
          </a:effectLst>
        </p:spPr>
      </p:pic>
      <p:sp>
        <p:nvSpPr>
          <p:cNvPr id="3" name="Rectangle 2"/>
          <p:cNvSpPr/>
          <p:nvPr/>
        </p:nvSpPr>
        <p:spPr bwMode="auto">
          <a:xfrm>
            <a:off x="3810000" y="2286000"/>
            <a:ext cx="1066800" cy="2286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gency FB" pitchFamily="34" charset="0"/>
            </a:endParaRPr>
          </a:p>
        </p:txBody>
      </p:sp>
    </p:spTree>
    <p:extLst>
      <p:ext uri="{BB962C8B-B14F-4D97-AF65-F5344CB8AC3E}">
        <p14:creationId xmlns:p14="http://schemas.microsoft.com/office/powerpoint/2010/main" val="29032059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0"/>
          </p:nvPr>
        </p:nvSpPr>
        <p:spPr>
          <a:noFill/>
        </p:spPr>
        <p:txBody>
          <a:bodyPr/>
          <a:lstStyle/>
          <a:p>
            <a:fld id="{49C0FB9D-2030-416C-AA0A-D197BD8F0059}" type="slidenum">
              <a:rPr lang="en-US" smtClean="0">
                <a:latin typeface="Arial" pitchFamily="34" charset="0"/>
              </a:rPr>
              <a:pPr/>
              <a:t>26</a:t>
            </a:fld>
            <a:endParaRPr lang="en-US" smtClean="0">
              <a:latin typeface="Arial" pitchFamily="34" charset="0"/>
            </a:endParaRPr>
          </a:p>
        </p:txBody>
      </p:sp>
      <p:sp>
        <p:nvSpPr>
          <p:cNvPr id="51203" name="Rectangle 2"/>
          <p:cNvSpPr>
            <a:spLocks noGrp="1" noChangeArrowheads="1"/>
          </p:cNvSpPr>
          <p:nvPr>
            <p:ph type="title"/>
          </p:nvPr>
        </p:nvSpPr>
        <p:spPr>
          <a:effectLst>
            <a:outerShdw blurRad="50800" dist="38100" dir="2700000" algn="tl" rotWithShape="0">
              <a:prstClr val="black">
                <a:alpha val="40000"/>
              </a:prstClr>
            </a:outerShdw>
          </a:effectLst>
        </p:spPr>
        <p:txBody>
          <a:bodyPr lIns="90487" rIns="90487"/>
          <a:lstStyle/>
          <a:p>
            <a:r>
              <a:rPr lang="en-US" b="0" dirty="0" smtClean="0"/>
              <a:t>Conclusions</a:t>
            </a:r>
          </a:p>
        </p:txBody>
      </p:sp>
      <p:sp>
        <p:nvSpPr>
          <p:cNvPr id="51204" name="Rectangle 3"/>
          <p:cNvSpPr>
            <a:spLocks noGrp="1" noChangeArrowheads="1"/>
          </p:cNvSpPr>
          <p:nvPr>
            <p:ph type="body" idx="1"/>
          </p:nvPr>
        </p:nvSpPr>
        <p:spPr>
          <a:xfrm>
            <a:off x="533400" y="1246222"/>
            <a:ext cx="8077200" cy="5535578"/>
          </a:xfrm>
          <a:solidFill>
            <a:schemeClr val="bg1"/>
          </a:solidFill>
          <a:effectLst>
            <a:outerShdw blurRad="50800" dist="38100" dir="2700000" algn="tl" rotWithShape="0">
              <a:prstClr val="black">
                <a:alpha val="40000"/>
              </a:prstClr>
            </a:outerShdw>
          </a:effectLst>
        </p:spPr>
        <p:txBody>
          <a:bodyPr lIns="90487" rIns="90487"/>
          <a:lstStyle/>
          <a:p>
            <a:pPr algn="just">
              <a:lnSpc>
                <a:spcPct val="125000"/>
              </a:lnSpc>
              <a:spcBef>
                <a:spcPts val="0"/>
              </a:spcBef>
              <a:spcAft>
                <a:spcPts val="1200"/>
              </a:spcAft>
            </a:pPr>
            <a:r>
              <a:rPr lang="en-US" sz="1600" b="0" dirty="0" smtClean="0"/>
              <a:t>A multivariate climate signal of late 20</a:t>
            </a:r>
            <a:r>
              <a:rPr lang="en-US" sz="1600" b="0" baseline="30000" dirty="0" smtClean="0"/>
              <a:t>th</a:t>
            </a:r>
            <a:r>
              <a:rPr lang="en-US" sz="1600" b="0" dirty="0" smtClean="0"/>
              <a:t> and early 21</a:t>
            </a:r>
            <a:r>
              <a:rPr lang="en-US" sz="1600" b="0" baseline="30000" dirty="0" smtClean="0"/>
              <a:t>st</a:t>
            </a:r>
            <a:r>
              <a:rPr lang="en-US" sz="1600" b="0" dirty="0" smtClean="0"/>
              <a:t> century volcanic activity is statistically identifiable in observations:</a:t>
            </a:r>
            <a:endParaRPr lang="en-US" sz="1600" b="0" dirty="0"/>
          </a:p>
          <a:p>
            <a:pPr lvl="1" algn="just">
              <a:lnSpc>
                <a:spcPct val="125000"/>
              </a:lnSpc>
              <a:spcBef>
                <a:spcPts val="0"/>
              </a:spcBef>
              <a:spcAft>
                <a:spcPts val="300"/>
              </a:spcAft>
            </a:pPr>
            <a:r>
              <a:rPr lang="en-US" sz="1400" dirty="0" smtClean="0"/>
              <a:t>SST and tropospheric temperature</a:t>
            </a:r>
          </a:p>
          <a:p>
            <a:pPr lvl="1" algn="just">
              <a:lnSpc>
                <a:spcPct val="125000"/>
              </a:lnSpc>
              <a:spcBef>
                <a:spcPts val="0"/>
              </a:spcBef>
              <a:spcAft>
                <a:spcPts val="300"/>
              </a:spcAft>
            </a:pPr>
            <a:r>
              <a:rPr lang="en-US" sz="1400" dirty="0" smtClean="0"/>
              <a:t>Column-integrated water vapor</a:t>
            </a:r>
          </a:p>
          <a:p>
            <a:pPr lvl="1" algn="just">
              <a:lnSpc>
                <a:spcPct val="125000"/>
              </a:lnSpc>
              <a:spcBef>
                <a:spcPts val="0"/>
              </a:spcBef>
              <a:spcAft>
                <a:spcPts val="300"/>
              </a:spcAft>
            </a:pPr>
            <a:r>
              <a:rPr lang="en-US" sz="1400" dirty="0" smtClean="0"/>
              <a:t>Rainfall</a:t>
            </a:r>
          </a:p>
          <a:p>
            <a:pPr lvl="1" algn="just">
              <a:lnSpc>
                <a:spcPct val="125000"/>
              </a:lnSpc>
              <a:spcBef>
                <a:spcPts val="0"/>
              </a:spcBef>
              <a:spcAft>
                <a:spcPts val="600"/>
              </a:spcAft>
            </a:pPr>
            <a:r>
              <a:rPr lang="en-US" sz="1400" b="0" dirty="0" smtClean="0"/>
              <a:t>Net clear-sky short-wave radiation at top of the atmosphere</a:t>
            </a:r>
          </a:p>
          <a:p>
            <a:pPr algn="just">
              <a:lnSpc>
                <a:spcPct val="125000"/>
              </a:lnSpc>
              <a:spcBef>
                <a:spcPts val="1800"/>
              </a:spcBef>
              <a:spcAft>
                <a:spcPts val="1200"/>
              </a:spcAft>
            </a:pPr>
            <a:r>
              <a:rPr lang="en-US" sz="1600" b="0" dirty="0"/>
              <a:t>S</a:t>
            </a:r>
            <a:r>
              <a:rPr lang="en-US" sz="1600" b="0" dirty="0" smtClean="0"/>
              <a:t>ignals are identifiable for both Pinatubo and for the post-2005 period (except in the case of tropical rainfall, with signal identification for Pinatubo only)</a:t>
            </a:r>
          </a:p>
          <a:p>
            <a:pPr algn="just">
              <a:spcBef>
                <a:spcPts val="1800"/>
              </a:spcBef>
              <a:spcAft>
                <a:spcPts val="1200"/>
              </a:spcAft>
            </a:pPr>
            <a:r>
              <a:rPr lang="en-US" sz="1600" b="0" dirty="0" smtClean="0"/>
              <a:t>There are still important uncertainties in observational estimates of SAOD</a:t>
            </a:r>
          </a:p>
          <a:p>
            <a:pPr algn="just">
              <a:spcBef>
                <a:spcPts val="1800"/>
              </a:spcBef>
              <a:spcAft>
                <a:spcPts val="1200"/>
              </a:spcAft>
            </a:pPr>
            <a:r>
              <a:rPr lang="en-US" sz="1600" b="0" dirty="0" smtClean="0"/>
              <a:t>CESM1-CAM5 “volcano only” simulations suggest that uncertainties in SAOD are large enough to have practical implications for detection and attribution work</a:t>
            </a:r>
          </a:p>
          <a:p>
            <a:pPr algn="just">
              <a:spcBef>
                <a:spcPts val="1800"/>
              </a:spcBef>
              <a:spcAft>
                <a:spcPts val="1200"/>
              </a:spcAft>
            </a:pPr>
            <a:r>
              <a:rPr lang="en-US" sz="1600" b="0" dirty="0"/>
              <a:t>S</a:t>
            </a:r>
            <a:r>
              <a:rPr lang="en-US" sz="1600" b="0" dirty="0" smtClean="0"/>
              <a:t>ystematic errors in volcanic (and other) external </a:t>
            </a:r>
            <a:r>
              <a:rPr lang="en-US" sz="1600" b="0" dirty="0" err="1" smtClean="0"/>
              <a:t>forcings</a:t>
            </a:r>
            <a:r>
              <a:rPr lang="en-US" sz="1600" b="0" dirty="0" smtClean="0"/>
              <a:t> affect interpretation of differences between modeled and observed climate changes  </a:t>
            </a:r>
          </a:p>
        </p:txBody>
      </p:sp>
    </p:spTree>
    <p:extLst>
      <p:ext uri="{BB962C8B-B14F-4D97-AF65-F5344CB8AC3E}">
        <p14:creationId xmlns:p14="http://schemas.microsoft.com/office/powerpoint/2010/main" val="28737139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04">
                                            <p:txEl>
                                              <p:pRg st="0" end="0"/>
                                            </p:txEl>
                                          </p:spTgt>
                                        </p:tgtEl>
                                        <p:attrNameLst>
                                          <p:attrName>style.visibility</p:attrName>
                                        </p:attrNameLst>
                                      </p:cBhvr>
                                      <p:to>
                                        <p:strVal val="visible"/>
                                      </p:to>
                                    </p:set>
                                    <p:animEffect transition="in" filter="fade">
                                      <p:cBhvr>
                                        <p:cTn id="7" dur="500"/>
                                        <p:tgtEl>
                                          <p:spTgt spid="5120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204">
                                            <p:txEl>
                                              <p:pRg st="1" end="1"/>
                                            </p:txEl>
                                          </p:spTgt>
                                        </p:tgtEl>
                                        <p:attrNameLst>
                                          <p:attrName>style.visibility</p:attrName>
                                        </p:attrNameLst>
                                      </p:cBhvr>
                                      <p:to>
                                        <p:strVal val="visible"/>
                                      </p:to>
                                    </p:set>
                                    <p:animEffect transition="in" filter="fade">
                                      <p:cBhvr>
                                        <p:cTn id="10" dur="500"/>
                                        <p:tgtEl>
                                          <p:spTgt spid="5120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1204">
                                            <p:txEl>
                                              <p:pRg st="2" end="2"/>
                                            </p:txEl>
                                          </p:spTgt>
                                        </p:tgtEl>
                                        <p:attrNameLst>
                                          <p:attrName>style.visibility</p:attrName>
                                        </p:attrNameLst>
                                      </p:cBhvr>
                                      <p:to>
                                        <p:strVal val="visible"/>
                                      </p:to>
                                    </p:set>
                                    <p:animEffect transition="in" filter="fade">
                                      <p:cBhvr>
                                        <p:cTn id="13" dur="500"/>
                                        <p:tgtEl>
                                          <p:spTgt spid="5120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1204">
                                            <p:txEl>
                                              <p:pRg st="3" end="3"/>
                                            </p:txEl>
                                          </p:spTgt>
                                        </p:tgtEl>
                                        <p:attrNameLst>
                                          <p:attrName>style.visibility</p:attrName>
                                        </p:attrNameLst>
                                      </p:cBhvr>
                                      <p:to>
                                        <p:strVal val="visible"/>
                                      </p:to>
                                    </p:set>
                                    <p:animEffect transition="in" filter="fade">
                                      <p:cBhvr>
                                        <p:cTn id="16" dur="500"/>
                                        <p:tgtEl>
                                          <p:spTgt spid="5120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1204">
                                            <p:txEl>
                                              <p:pRg st="4" end="4"/>
                                            </p:txEl>
                                          </p:spTgt>
                                        </p:tgtEl>
                                        <p:attrNameLst>
                                          <p:attrName>style.visibility</p:attrName>
                                        </p:attrNameLst>
                                      </p:cBhvr>
                                      <p:to>
                                        <p:strVal val="visible"/>
                                      </p:to>
                                    </p:set>
                                    <p:animEffect transition="in" filter="fade">
                                      <p:cBhvr>
                                        <p:cTn id="19" dur="500"/>
                                        <p:tgtEl>
                                          <p:spTgt spid="5120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1204">
                                            <p:txEl>
                                              <p:pRg st="5" end="5"/>
                                            </p:txEl>
                                          </p:spTgt>
                                        </p:tgtEl>
                                        <p:attrNameLst>
                                          <p:attrName>style.visibility</p:attrName>
                                        </p:attrNameLst>
                                      </p:cBhvr>
                                      <p:to>
                                        <p:strVal val="visible"/>
                                      </p:to>
                                    </p:set>
                                    <p:animEffect transition="in" filter="fade">
                                      <p:cBhvr>
                                        <p:cTn id="24" dur="500"/>
                                        <p:tgtEl>
                                          <p:spTgt spid="51204">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1204">
                                            <p:txEl>
                                              <p:pRg st="6" end="6"/>
                                            </p:txEl>
                                          </p:spTgt>
                                        </p:tgtEl>
                                        <p:attrNameLst>
                                          <p:attrName>style.visibility</p:attrName>
                                        </p:attrNameLst>
                                      </p:cBhvr>
                                      <p:to>
                                        <p:strVal val="visible"/>
                                      </p:to>
                                    </p:set>
                                    <p:animEffect transition="in" filter="fade">
                                      <p:cBhvr>
                                        <p:cTn id="29" dur="500"/>
                                        <p:tgtEl>
                                          <p:spTgt spid="51204">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1204">
                                            <p:txEl>
                                              <p:pRg st="7" end="7"/>
                                            </p:txEl>
                                          </p:spTgt>
                                        </p:tgtEl>
                                        <p:attrNameLst>
                                          <p:attrName>style.visibility</p:attrName>
                                        </p:attrNameLst>
                                      </p:cBhvr>
                                      <p:to>
                                        <p:strVal val="visible"/>
                                      </p:to>
                                    </p:set>
                                    <p:animEffect transition="in" filter="fade">
                                      <p:cBhvr>
                                        <p:cTn id="34" dur="500"/>
                                        <p:tgtEl>
                                          <p:spTgt spid="51204">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1204">
                                            <p:txEl>
                                              <p:pRg st="8" end="8"/>
                                            </p:txEl>
                                          </p:spTgt>
                                        </p:tgtEl>
                                        <p:attrNameLst>
                                          <p:attrName>style.visibility</p:attrName>
                                        </p:attrNameLst>
                                      </p:cBhvr>
                                      <p:to>
                                        <p:strVal val="visible"/>
                                      </p:to>
                                    </p:set>
                                    <p:animEffect transition="in" filter="fade">
                                      <p:cBhvr>
                                        <p:cTn id="39" dur="500"/>
                                        <p:tgtEl>
                                          <p:spTgt spid="5120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65B027A-5DFC-4FDC-BEC3-F390CC538A94}" type="slidenum">
              <a:rPr lang="en-US"/>
              <a:pPr>
                <a:defRPr/>
              </a:pPr>
              <a:t>3</a:t>
            </a:fld>
            <a:endParaRPr lang="en-US"/>
          </a:p>
        </p:txBody>
      </p:sp>
      <p:sp>
        <p:nvSpPr>
          <p:cNvPr id="47107" name="Rectangle 2"/>
          <p:cNvSpPr>
            <a:spLocks noGrp="1" noChangeArrowheads="1"/>
          </p:cNvSpPr>
          <p:nvPr>
            <p:ph type="title"/>
          </p:nvPr>
        </p:nvSpPr>
        <p:spPr>
          <a:effectLst>
            <a:outerShdw blurRad="50800" dist="38100" dir="2700000" algn="tl" rotWithShape="0">
              <a:prstClr val="black">
                <a:alpha val="40000"/>
              </a:prstClr>
            </a:outerShdw>
          </a:effectLst>
        </p:spPr>
        <p:txBody>
          <a:bodyPr lIns="92075" tIns="46038" rIns="92075" bIns="46038"/>
          <a:lstStyle/>
          <a:p>
            <a:r>
              <a:rPr lang="en-US" b="0" dirty="0" smtClean="0"/>
              <a:t>Structure</a:t>
            </a:r>
          </a:p>
        </p:txBody>
      </p:sp>
      <p:sp>
        <p:nvSpPr>
          <p:cNvPr id="1715203" name="Rectangle 3"/>
          <p:cNvSpPr>
            <a:spLocks noGrp="1" noChangeArrowheads="1"/>
          </p:cNvSpPr>
          <p:nvPr>
            <p:ph type="body" idx="1"/>
          </p:nvPr>
        </p:nvSpPr>
        <p:spPr>
          <a:xfrm>
            <a:off x="609600" y="1219200"/>
            <a:ext cx="7958138" cy="2895600"/>
          </a:xfrm>
          <a:solidFill>
            <a:srgbClr val="FFFFFF"/>
          </a:solidFill>
          <a:effectLst>
            <a:outerShdw blurRad="50800" dist="38100" dir="2700000" algn="tl" rotWithShape="0">
              <a:prstClr val="black">
                <a:alpha val="40000"/>
              </a:prstClr>
            </a:outerShdw>
          </a:effectLst>
        </p:spPr>
        <p:txBody>
          <a:bodyPr lIns="92075" tIns="46038" rIns="92075" bIns="46038"/>
          <a:lstStyle/>
          <a:p>
            <a:pPr marL="0" indent="0" algn="just">
              <a:spcBef>
                <a:spcPts val="0"/>
              </a:spcBef>
              <a:spcAft>
                <a:spcPts val="0"/>
              </a:spcAft>
              <a:buClr>
                <a:srgbClr val="FF0000"/>
              </a:buClr>
              <a:buNone/>
              <a:defRPr/>
            </a:pPr>
            <a:endParaRPr lang="en-US" sz="2000" b="0" dirty="0">
              <a:solidFill>
                <a:srgbClr val="000000"/>
              </a:solidFill>
            </a:endParaRPr>
          </a:p>
          <a:p>
            <a:pPr algn="just">
              <a:spcBef>
                <a:spcPts val="0"/>
              </a:spcBef>
              <a:spcAft>
                <a:spcPts val="3600"/>
              </a:spcAft>
              <a:buClr>
                <a:srgbClr val="FF0000"/>
              </a:buClr>
              <a:defRPr/>
            </a:pPr>
            <a:r>
              <a:rPr lang="en-US" sz="2000" b="0" dirty="0" smtClean="0">
                <a:solidFill>
                  <a:srgbClr val="000000"/>
                </a:solidFill>
              </a:rPr>
              <a:t>New observational analyses</a:t>
            </a:r>
          </a:p>
          <a:p>
            <a:pPr algn="just">
              <a:spcBef>
                <a:spcPts val="0"/>
              </a:spcBef>
              <a:spcAft>
                <a:spcPts val="3600"/>
              </a:spcAft>
              <a:buClr>
                <a:srgbClr val="FF0000"/>
              </a:buClr>
              <a:defRPr/>
            </a:pPr>
            <a:r>
              <a:rPr lang="en-US" sz="2000" b="0" dirty="0" smtClean="0">
                <a:solidFill>
                  <a:srgbClr val="000000"/>
                </a:solidFill>
              </a:rPr>
              <a:t>Assessing the statistical significance of volcanic signals </a:t>
            </a:r>
          </a:p>
          <a:p>
            <a:pPr algn="just">
              <a:spcBef>
                <a:spcPts val="0"/>
              </a:spcBef>
              <a:spcAft>
                <a:spcPts val="3600"/>
              </a:spcAft>
              <a:buClr>
                <a:srgbClr val="FF0000"/>
              </a:buClr>
              <a:defRPr/>
            </a:pPr>
            <a:r>
              <a:rPr lang="en-US" sz="2000" b="0" dirty="0" smtClean="0">
                <a:solidFill>
                  <a:srgbClr val="000000"/>
                </a:solidFill>
              </a:rPr>
              <a:t>Future work and conclusions</a:t>
            </a:r>
          </a:p>
        </p:txBody>
      </p:sp>
    </p:spTree>
    <p:extLst>
      <p:ext uri="{BB962C8B-B14F-4D97-AF65-F5344CB8AC3E}">
        <p14:creationId xmlns:p14="http://schemas.microsoft.com/office/powerpoint/2010/main" val="1388320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65B027A-5DFC-4FDC-BEC3-F390CC538A94}" type="slidenum">
              <a:rPr lang="en-US"/>
              <a:pPr>
                <a:defRPr/>
              </a:pPr>
              <a:t>4</a:t>
            </a:fld>
            <a:endParaRPr lang="en-US"/>
          </a:p>
        </p:txBody>
      </p:sp>
      <p:sp>
        <p:nvSpPr>
          <p:cNvPr id="47107" name="Rectangle 2"/>
          <p:cNvSpPr>
            <a:spLocks noGrp="1" noChangeArrowheads="1"/>
          </p:cNvSpPr>
          <p:nvPr>
            <p:ph type="title"/>
          </p:nvPr>
        </p:nvSpPr>
        <p:spPr>
          <a:effectLst>
            <a:outerShdw blurRad="50800" dist="38100" dir="2700000" algn="tl" rotWithShape="0">
              <a:prstClr val="black">
                <a:alpha val="40000"/>
              </a:prstClr>
            </a:outerShdw>
          </a:effectLst>
        </p:spPr>
        <p:txBody>
          <a:bodyPr lIns="92075" tIns="46038" rIns="92075" bIns="46038"/>
          <a:lstStyle/>
          <a:p>
            <a:r>
              <a:rPr lang="en-US" b="0" dirty="0" smtClean="0"/>
              <a:t>New work: Can we see the signatures of early 21</a:t>
            </a:r>
            <a:r>
              <a:rPr lang="en-US" b="0" baseline="30000" dirty="0" smtClean="0"/>
              <a:t>st</a:t>
            </a:r>
            <a:r>
              <a:rPr lang="en-US" b="0" dirty="0" smtClean="0"/>
              <a:t> century eruptions in other climate variables?</a:t>
            </a:r>
          </a:p>
        </p:txBody>
      </p:sp>
      <p:sp>
        <p:nvSpPr>
          <p:cNvPr id="1715203" name="Rectangle 3"/>
          <p:cNvSpPr>
            <a:spLocks noGrp="1" noChangeArrowheads="1"/>
          </p:cNvSpPr>
          <p:nvPr>
            <p:ph type="body" idx="1"/>
          </p:nvPr>
        </p:nvSpPr>
        <p:spPr>
          <a:xfrm>
            <a:off x="609600" y="1219200"/>
            <a:ext cx="7958138" cy="3810000"/>
          </a:xfrm>
          <a:solidFill>
            <a:srgbClr val="FFFFFF"/>
          </a:solidFill>
          <a:effectLst>
            <a:outerShdw blurRad="50800" dist="38100" dir="2700000" algn="tl" rotWithShape="0">
              <a:prstClr val="black">
                <a:alpha val="40000"/>
              </a:prstClr>
            </a:outerShdw>
          </a:effectLst>
        </p:spPr>
        <p:txBody>
          <a:bodyPr lIns="92075" tIns="46038" rIns="92075" bIns="46038"/>
          <a:lstStyle/>
          <a:p>
            <a:pPr algn="just">
              <a:spcBef>
                <a:spcPts val="600"/>
              </a:spcBef>
              <a:spcAft>
                <a:spcPts val="0"/>
              </a:spcAft>
              <a:buNone/>
              <a:defRPr/>
            </a:pPr>
            <a:endParaRPr lang="en-US" b="0" dirty="0" smtClean="0">
              <a:solidFill>
                <a:srgbClr val="000000"/>
              </a:solidFill>
            </a:endParaRPr>
          </a:p>
          <a:p>
            <a:pPr algn="just">
              <a:spcBef>
                <a:spcPts val="0"/>
              </a:spcBef>
              <a:spcAft>
                <a:spcPts val="3600"/>
              </a:spcAft>
              <a:buClr>
                <a:srgbClr val="FF0000"/>
              </a:buClr>
              <a:buFont typeface="+mj-lt"/>
              <a:buAutoNum type="arabicPeriod"/>
              <a:defRPr/>
            </a:pPr>
            <a:r>
              <a:rPr lang="en-US" b="0" dirty="0" smtClean="0">
                <a:solidFill>
                  <a:srgbClr val="000000"/>
                </a:solidFill>
              </a:rPr>
              <a:t>Mid- to upper tropospheric temperature (MSU TMT; Remote Sensing Systems)</a:t>
            </a:r>
          </a:p>
          <a:p>
            <a:pPr algn="just">
              <a:spcBef>
                <a:spcPts val="0"/>
              </a:spcBef>
              <a:spcAft>
                <a:spcPts val="3600"/>
              </a:spcAft>
              <a:buClr>
                <a:srgbClr val="FF0000"/>
              </a:buClr>
              <a:buFont typeface="+mj-lt"/>
              <a:buAutoNum type="arabicPeriod"/>
              <a:defRPr/>
            </a:pPr>
            <a:r>
              <a:rPr lang="en-US" b="0" dirty="0" smtClean="0">
                <a:solidFill>
                  <a:srgbClr val="000000"/>
                </a:solidFill>
              </a:rPr>
              <a:t>Sea-surface temperature (NOAA ERSST version 3b; National Climatic Data Center)</a:t>
            </a:r>
          </a:p>
          <a:p>
            <a:pPr algn="just">
              <a:spcBef>
                <a:spcPts val="0"/>
              </a:spcBef>
              <a:spcAft>
                <a:spcPts val="3600"/>
              </a:spcAft>
              <a:buClr>
                <a:srgbClr val="FF0000"/>
              </a:buClr>
              <a:buFont typeface="+mj-lt"/>
              <a:buAutoNum type="arabicPeriod"/>
              <a:defRPr/>
            </a:pPr>
            <a:r>
              <a:rPr lang="en-US" b="0" dirty="0" smtClean="0">
                <a:solidFill>
                  <a:srgbClr val="000000"/>
                </a:solidFill>
              </a:rPr>
              <a:t>Rainfall (GPCP; NASA)</a:t>
            </a:r>
          </a:p>
          <a:p>
            <a:pPr algn="just">
              <a:spcBef>
                <a:spcPts val="0"/>
              </a:spcBef>
              <a:spcAft>
                <a:spcPts val="3600"/>
              </a:spcAft>
              <a:buClr>
                <a:srgbClr val="FF0000"/>
              </a:buClr>
              <a:buFont typeface="+mj-lt"/>
              <a:buAutoNum type="arabicPeriod"/>
              <a:defRPr/>
            </a:pPr>
            <a:r>
              <a:rPr lang="en-US" b="0" dirty="0" smtClean="0">
                <a:solidFill>
                  <a:srgbClr val="000000"/>
                </a:solidFill>
              </a:rPr>
              <a:t>Column-integrated water vapor (SSM/I; Remote Sensing Systems)</a:t>
            </a:r>
          </a:p>
          <a:p>
            <a:pPr algn="just">
              <a:spcBef>
                <a:spcPts val="0"/>
              </a:spcBef>
              <a:spcAft>
                <a:spcPts val="3600"/>
              </a:spcAft>
              <a:buClr>
                <a:srgbClr val="FF0000"/>
              </a:buClr>
              <a:buFont typeface="+mj-lt"/>
              <a:buAutoNum type="arabicPeriod"/>
              <a:defRPr/>
            </a:pPr>
            <a:endParaRPr lang="en-US" b="0" dirty="0" smtClean="0">
              <a:solidFill>
                <a:srgbClr val="000000"/>
              </a:solidFill>
            </a:endParaRPr>
          </a:p>
        </p:txBody>
      </p:sp>
    </p:spTree>
    <p:extLst>
      <p:ext uri="{BB962C8B-B14F-4D97-AF65-F5344CB8AC3E}">
        <p14:creationId xmlns:p14="http://schemas.microsoft.com/office/powerpoint/2010/main" val="4769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65B027A-5DFC-4FDC-BEC3-F390CC538A94}" type="slidenum">
              <a:rPr lang="en-US"/>
              <a:pPr>
                <a:defRPr/>
              </a:pPr>
              <a:t>5</a:t>
            </a:fld>
            <a:endParaRPr lang="en-US"/>
          </a:p>
        </p:txBody>
      </p:sp>
      <p:sp>
        <p:nvSpPr>
          <p:cNvPr id="47107" name="Rectangle 2"/>
          <p:cNvSpPr>
            <a:spLocks noGrp="1" noChangeArrowheads="1"/>
          </p:cNvSpPr>
          <p:nvPr>
            <p:ph type="title"/>
          </p:nvPr>
        </p:nvSpPr>
        <p:spPr>
          <a:effectLst>
            <a:outerShdw blurRad="50800" dist="38100" dir="2700000" algn="tl" rotWithShape="0">
              <a:prstClr val="black">
                <a:alpha val="40000"/>
              </a:prstClr>
            </a:outerShdw>
          </a:effectLst>
        </p:spPr>
        <p:txBody>
          <a:bodyPr lIns="92075" tIns="46038" rIns="92075" bIns="46038"/>
          <a:lstStyle/>
          <a:p>
            <a:r>
              <a:rPr lang="en-US" b="0" dirty="0" smtClean="0"/>
              <a:t>Can we see the signatures of early 21</a:t>
            </a:r>
            <a:r>
              <a:rPr lang="en-US" b="0" baseline="30000" dirty="0" smtClean="0"/>
              <a:t>st</a:t>
            </a:r>
            <a:r>
              <a:rPr lang="en-US" b="0" dirty="0" smtClean="0"/>
              <a:t> century eruptions in other variables?</a:t>
            </a:r>
          </a:p>
        </p:txBody>
      </p:sp>
      <p:pic>
        <p:nvPicPr>
          <p:cNvPr id="2" name="Picture 1" descr="Santer_GRL_Volsig_Figure01b.jpg"/>
          <p:cNvPicPr>
            <a:picLocks noChangeAspect="1"/>
          </p:cNvPicPr>
          <p:nvPr/>
        </p:nvPicPr>
        <p:blipFill rotWithShape="1">
          <a:blip r:embed="rId3" cstate="print">
            <a:extLst>
              <a:ext uri="{28A0092B-C50C-407E-A947-70E740481C1C}">
                <a14:useLocalDpi xmlns:a14="http://schemas.microsoft.com/office/drawing/2010/main" val="0"/>
              </a:ext>
            </a:extLst>
          </a:blip>
          <a:srcRect t="10082" b="15843"/>
          <a:stretch/>
        </p:blipFill>
        <p:spPr>
          <a:xfrm>
            <a:off x="1611803" y="1168400"/>
            <a:ext cx="5855797" cy="5613400"/>
          </a:xfrm>
          <a:prstGeom prst="rect">
            <a:avLst/>
          </a:prstGeom>
        </p:spPr>
      </p:pic>
      <p:pic>
        <p:nvPicPr>
          <p:cNvPr id="9" name="Picture 8" descr="Santer_GRL_Volsig_Figure01b.jpg"/>
          <p:cNvPicPr>
            <a:picLocks noChangeAspect="1"/>
          </p:cNvPicPr>
          <p:nvPr/>
        </p:nvPicPr>
        <p:blipFill rotWithShape="1">
          <a:blip r:embed="rId3" cstate="print">
            <a:extLst>
              <a:ext uri="{28A0092B-C50C-407E-A947-70E740481C1C}">
                <a14:useLocalDpi xmlns:a14="http://schemas.microsoft.com/office/drawing/2010/main" val="0"/>
              </a:ext>
            </a:extLst>
          </a:blip>
          <a:srcRect l="22358" t="84158" r="56195" b="8766"/>
          <a:stretch/>
        </p:blipFill>
        <p:spPr>
          <a:xfrm>
            <a:off x="7154406" y="2514600"/>
            <a:ext cx="1989594" cy="849489"/>
          </a:xfrm>
          <a:prstGeom prst="rect">
            <a:avLst/>
          </a:prstGeom>
        </p:spPr>
      </p:pic>
      <p:pic>
        <p:nvPicPr>
          <p:cNvPr id="10" name="Picture 9" descr="Santer_GRL_Volsig_Figure01b.jpg"/>
          <p:cNvPicPr>
            <a:picLocks noChangeAspect="1"/>
          </p:cNvPicPr>
          <p:nvPr/>
        </p:nvPicPr>
        <p:blipFill rotWithShape="1">
          <a:blip r:embed="rId3" cstate="print">
            <a:extLst>
              <a:ext uri="{28A0092B-C50C-407E-A947-70E740481C1C}">
                <a14:useLocalDpi xmlns:a14="http://schemas.microsoft.com/office/drawing/2010/main" val="0"/>
              </a:ext>
            </a:extLst>
          </a:blip>
          <a:srcRect l="58865" t="84920" r="23642" b="8004"/>
          <a:stretch/>
        </p:blipFill>
        <p:spPr>
          <a:xfrm>
            <a:off x="7292623" y="3227832"/>
            <a:ext cx="1622777" cy="849489"/>
          </a:xfrm>
          <a:prstGeom prst="rect">
            <a:avLst/>
          </a:prstGeom>
        </p:spPr>
      </p:pic>
      <p:sp>
        <p:nvSpPr>
          <p:cNvPr id="11" name="Rectangle 10"/>
          <p:cNvSpPr/>
          <p:nvPr/>
        </p:nvSpPr>
        <p:spPr bwMode="auto">
          <a:xfrm>
            <a:off x="5687568" y="1490472"/>
            <a:ext cx="182880" cy="5148072"/>
          </a:xfrm>
          <a:prstGeom prst="rect">
            <a:avLst/>
          </a:prstGeom>
          <a:solidFill>
            <a:srgbClr val="008000">
              <a:alpha val="5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gency FB" pitchFamily="34" charset="0"/>
            </a:endParaRPr>
          </a:p>
        </p:txBody>
      </p:sp>
      <p:sp>
        <p:nvSpPr>
          <p:cNvPr id="12" name="Rectangle 11"/>
          <p:cNvSpPr/>
          <p:nvPr/>
        </p:nvSpPr>
        <p:spPr bwMode="auto">
          <a:xfrm>
            <a:off x="6336792" y="1490472"/>
            <a:ext cx="182880" cy="5148072"/>
          </a:xfrm>
          <a:prstGeom prst="rect">
            <a:avLst/>
          </a:prstGeom>
          <a:solidFill>
            <a:srgbClr val="0000FF">
              <a:alpha val="5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gency FB" pitchFamily="34" charset="0"/>
            </a:endParaRPr>
          </a:p>
        </p:txBody>
      </p:sp>
      <p:sp>
        <p:nvSpPr>
          <p:cNvPr id="5" name="TextBox 4"/>
          <p:cNvSpPr txBox="1"/>
          <p:nvPr/>
        </p:nvSpPr>
        <p:spPr>
          <a:xfrm>
            <a:off x="533400" y="1600200"/>
            <a:ext cx="1066800" cy="38100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0" dirty="0" smtClean="0">
                <a:latin typeface="+mj-lt"/>
              </a:rPr>
              <a:t>SAOD</a:t>
            </a:r>
            <a:endParaRPr lang="en-US" b="0" dirty="0">
              <a:latin typeface="+mj-lt"/>
            </a:endParaRPr>
          </a:p>
        </p:txBody>
      </p:sp>
      <p:sp>
        <p:nvSpPr>
          <p:cNvPr id="13" name="TextBox 12"/>
          <p:cNvSpPr txBox="1"/>
          <p:nvPr/>
        </p:nvSpPr>
        <p:spPr>
          <a:xfrm>
            <a:off x="533400" y="2370723"/>
            <a:ext cx="1066800" cy="38100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0" dirty="0" smtClean="0">
                <a:latin typeface="+mj-lt"/>
              </a:rPr>
              <a:t>SW</a:t>
            </a:r>
            <a:endParaRPr lang="en-US" b="0" dirty="0">
              <a:latin typeface="+mj-lt"/>
            </a:endParaRPr>
          </a:p>
        </p:txBody>
      </p:sp>
      <p:sp>
        <p:nvSpPr>
          <p:cNvPr id="14" name="TextBox 13"/>
          <p:cNvSpPr txBox="1"/>
          <p:nvPr/>
        </p:nvSpPr>
        <p:spPr>
          <a:xfrm>
            <a:off x="533400" y="3141246"/>
            <a:ext cx="1066800" cy="38100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0" dirty="0" smtClean="0">
                <a:latin typeface="+mj-lt"/>
              </a:rPr>
              <a:t>TMT</a:t>
            </a:r>
            <a:endParaRPr lang="en-US" b="0" dirty="0">
              <a:latin typeface="+mj-lt"/>
            </a:endParaRPr>
          </a:p>
        </p:txBody>
      </p:sp>
      <p:sp>
        <p:nvSpPr>
          <p:cNvPr id="15" name="TextBox 14"/>
          <p:cNvSpPr txBox="1"/>
          <p:nvPr/>
        </p:nvSpPr>
        <p:spPr>
          <a:xfrm>
            <a:off x="533400" y="3911769"/>
            <a:ext cx="1066800" cy="38100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0" dirty="0" smtClean="0">
                <a:latin typeface="+mj-lt"/>
              </a:rPr>
              <a:t>TLT</a:t>
            </a:r>
            <a:endParaRPr lang="en-US" b="0" dirty="0">
              <a:latin typeface="+mj-lt"/>
            </a:endParaRPr>
          </a:p>
        </p:txBody>
      </p:sp>
      <p:sp>
        <p:nvSpPr>
          <p:cNvPr id="16" name="TextBox 15"/>
          <p:cNvSpPr txBox="1"/>
          <p:nvPr/>
        </p:nvSpPr>
        <p:spPr>
          <a:xfrm>
            <a:off x="381000" y="4682292"/>
            <a:ext cx="13716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b="0" dirty="0" smtClean="0">
                <a:latin typeface="+mj-lt"/>
              </a:rPr>
              <a:t>Water vapor</a:t>
            </a:r>
            <a:endParaRPr lang="en-US" sz="1600" b="0" dirty="0">
              <a:latin typeface="+mj-lt"/>
            </a:endParaRPr>
          </a:p>
        </p:txBody>
      </p:sp>
      <p:sp>
        <p:nvSpPr>
          <p:cNvPr id="17" name="TextBox 16"/>
          <p:cNvSpPr txBox="1"/>
          <p:nvPr/>
        </p:nvSpPr>
        <p:spPr>
          <a:xfrm>
            <a:off x="563880" y="5410369"/>
            <a:ext cx="100584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b="0" dirty="0" smtClean="0">
                <a:latin typeface="+mj-lt"/>
              </a:rPr>
              <a:t>Rainfall</a:t>
            </a:r>
            <a:endParaRPr lang="en-US" sz="1600" b="0" dirty="0">
              <a:latin typeface="+mj-lt"/>
            </a:endParaRPr>
          </a:p>
        </p:txBody>
      </p:sp>
      <p:sp>
        <p:nvSpPr>
          <p:cNvPr id="18" name="TextBox 17"/>
          <p:cNvSpPr txBox="1"/>
          <p:nvPr/>
        </p:nvSpPr>
        <p:spPr>
          <a:xfrm>
            <a:off x="655320" y="6138446"/>
            <a:ext cx="82296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b="0" dirty="0" smtClean="0">
                <a:latin typeface="+mj-lt"/>
              </a:rPr>
              <a:t>SST</a:t>
            </a:r>
            <a:endParaRPr lang="en-US" sz="1600" b="0" dirty="0">
              <a:latin typeface="+mj-lt"/>
            </a:endParaRPr>
          </a:p>
        </p:txBody>
      </p:sp>
      <p:grpSp>
        <p:nvGrpSpPr>
          <p:cNvPr id="20" name="Group 19"/>
          <p:cNvGrpSpPr/>
          <p:nvPr/>
        </p:nvGrpSpPr>
        <p:grpSpPr>
          <a:xfrm>
            <a:off x="3392424" y="1490472"/>
            <a:ext cx="5446776" cy="5148072"/>
            <a:chOff x="3392424" y="1490472"/>
            <a:chExt cx="5446776" cy="5148072"/>
          </a:xfrm>
        </p:grpSpPr>
        <p:sp>
          <p:nvSpPr>
            <p:cNvPr id="3" name="Rectangle 2"/>
            <p:cNvSpPr/>
            <p:nvPr/>
          </p:nvSpPr>
          <p:spPr bwMode="auto">
            <a:xfrm>
              <a:off x="3392424" y="1490472"/>
              <a:ext cx="182880" cy="5148072"/>
            </a:xfrm>
            <a:prstGeom prst="rect">
              <a:avLst/>
            </a:prstGeom>
            <a:solidFill>
              <a:srgbClr val="008000">
                <a:alpha val="5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gency FB" pitchFamily="34" charset="0"/>
              </a:endParaRPr>
            </a:p>
          </p:txBody>
        </p:sp>
        <p:sp>
          <p:nvSpPr>
            <p:cNvPr id="6" name="Rectangle 5"/>
            <p:cNvSpPr/>
            <p:nvPr/>
          </p:nvSpPr>
          <p:spPr bwMode="auto">
            <a:xfrm>
              <a:off x="7467600" y="2819400"/>
              <a:ext cx="1371600" cy="164592"/>
            </a:xfrm>
            <a:prstGeom prst="rect">
              <a:avLst/>
            </a:prstGeom>
            <a:solidFill>
              <a:schemeClr val="accent6">
                <a:lumMod val="75000"/>
                <a:alpha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gency FB" pitchFamily="34" charset="0"/>
              </a:endParaRPr>
            </a:p>
          </p:txBody>
        </p:sp>
      </p:grpSp>
      <p:grpSp>
        <p:nvGrpSpPr>
          <p:cNvPr id="21" name="Group 20"/>
          <p:cNvGrpSpPr/>
          <p:nvPr/>
        </p:nvGrpSpPr>
        <p:grpSpPr>
          <a:xfrm>
            <a:off x="4059936" y="1490472"/>
            <a:ext cx="4779264" cy="5148072"/>
            <a:chOff x="4059936" y="1490472"/>
            <a:chExt cx="4779264" cy="5148072"/>
          </a:xfrm>
        </p:grpSpPr>
        <p:sp>
          <p:nvSpPr>
            <p:cNvPr id="8" name="Rectangle 7"/>
            <p:cNvSpPr/>
            <p:nvPr/>
          </p:nvSpPr>
          <p:spPr bwMode="auto">
            <a:xfrm>
              <a:off x="4059936" y="1490472"/>
              <a:ext cx="182880" cy="5148072"/>
            </a:xfrm>
            <a:prstGeom prst="rect">
              <a:avLst/>
            </a:prstGeom>
            <a:solidFill>
              <a:srgbClr val="0000FF">
                <a:alpha val="5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gency FB" pitchFamily="34" charset="0"/>
              </a:endParaRPr>
            </a:p>
          </p:txBody>
        </p:sp>
        <p:sp>
          <p:nvSpPr>
            <p:cNvPr id="19" name="Rectangle 18"/>
            <p:cNvSpPr/>
            <p:nvPr/>
          </p:nvSpPr>
          <p:spPr bwMode="auto">
            <a:xfrm>
              <a:off x="7467600" y="3474720"/>
              <a:ext cx="1371600" cy="164592"/>
            </a:xfrm>
            <a:prstGeom prst="rect">
              <a:avLst/>
            </a:prstGeom>
            <a:solidFill>
              <a:srgbClr val="0000FF">
                <a:alpha val="5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gency FB" pitchFamily="34" charset="0"/>
              </a:endParaRPr>
            </a:p>
          </p:txBody>
        </p:sp>
      </p:grpSp>
    </p:spTree>
    <p:extLst>
      <p:ext uri="{BB962C8B-B14F-4D97-AF65-F5344CB8AC3E}">
        <p14:creationId xmlns:p14="http://schemas.microsoft.com/office/powerpoint/2010/main" val="98573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65B027A-5DFC-4FDC-BEC3-F390CC538A94}" type="slidenum">
              <a:rPr lang="en-US"/>
              <a:pPr>
                <a:defRPr/>
              </a:pPr>
              <a:t>6</a:t>
            </a:fld>
            <a:endParaRPr lang="en-US"/>
          </a:p>
        </p:txBody>
      </p:sp>
      <p:sp>
        <p:nvSpPr>
          <p:cNvPr id="47107" name="Rectangle 2"/>
          <p:cNvSpPr>
            <a:spLocks noGrp="1" noChangeArrowheads="1"/>
          </p:cNvSpPr>
          <p:nvPr>
            <p:ph type="title"/>
          </p:nvPr>
        </p:nvSpPr>
        <p:spPr>
          <a:effectLst>
            <a:outerShdw blurRad="50800" dist="38100" dir="2700000" algn="tl" rotWithShape="0">
              <a:prstClr val="black">
                <a:alpha val="40000"/>
              </a:prstClr>
            </a:outerShdw>
          </a:effectLst>
        </p:spPr>
        <p:txBody>
          <a:bodyPr lIns="92075" tIns="46038" rIns="92075" bIns="46038"/>
          <a:lstStyle/>
          <a:p>
            <a:r>
              <a:rPr lang="en-US" b="0" dirty="0" smtClean="0"/>
              <a:t>Structure</a:t>
            </a:r>
          </a:p>
        </p:txBody>
      </p:sp>
      <p:sp>
        <p:nvSpPr>
          <p:cNvPr id="1715203" name="Rectangle 3"/>
          <p:cNvSpPr>
            <a:spLocks noGrp="1" noChangeArrowheads="1"/>
          </p:cNvSpPr>
          <p:nvPr>
            <p:ph type="body" idx="1"/>
          </p:nvPr>
        </p:nvSpPr>
        <p:spPr>
          <a:xfrm>
            <a:off x="609600" y="1219200"/>
            <a:ext cx="7958138" cy="2895600"/>
          </a:xfrm>
          <a:solidFill>
            <a:srgbClr val="FFFFFF"/>
          </a:solidFill>
          <a:effectLst>
            <a:outerShdw blurRad="50800" dist="38100" dir="2700000" algn="tl" rotWithShape="0">
              <a:prstClr val="black">
                <a:alpha val="40000"/>
              </a:prstClr>
            </a:outerShdw>
          </a:effectLst>
        </p:spPr>
        <p:txBody>
          <a:bodyPr lIns="92075" tIns="46038" rIns="92075" bIns="46038"/>
          <a:lstStyle/>
          <a:p>
            <a:pPr marL="0" indent="0" algn="just">
              <a:spcBef>
                <a:spcPts val="0"/>
              </a:spcBef>
              <a:spcAft>
                <a:spcPts val="0"/>
              </a:spcAft>
              <a:buClr>
                <a:srgbClr val="FF0000"/>
              </a:buClr>
              <a:buNone/>
              <a:defRPr/>
            </a:pPr>
            <a:endParaRPr lang="en-US" sz="2000" b="0" dirty="0">
              <a:solidFill>
                <a:srgbClr val="000000"/>
              </a:solidFill>
            </a:endParaRPr>
          </a:p>
          <a:p>
            <a:pPr algn="just">
              <a:spcBef>
                <a:spcPts val="0"/>
              </a:spcBef>
              <a:spcAft>
                <a:spcPts val="3600"/>
              </a:spcAft>
              <a:buClr>
                <a:schemeClr val="bg1">
                  <a:lumMod val="85000"/>
                </a:schemeClr>
              </a:buClr>
              <a:defRPr/>
            </a:pPr>
            <a:r>
              <a:rPr lang="en-US" sz="2000" b="0" dirty="0" smtClean="0">
                <a:solidFill>
                  <a:schemeClr val="bg1">
                    <a:lumMod val="85000"/>
                  </a:schemeClr>
                </a:solidFill>
              </a:rPr>
              <a:t>New observational analyses</a:t>
            </a:r>
          </a:p>
          <a:p>
            <a:pPr algn="just">
              <a:spcBef>
                <a:spcPts val="0"/>
              </a:spcBef>
              <a:spcAft>
                <a:spcPts val="3600"/>
              </a:spcAft>
              <a:buClr>
                <a:srgbClr val="FF0000"/>
              </a:buClr>
              <a:defRPr/>
            </a:pPr>
            <a:r>
              <a:rPr lang="en-US" sz="2000" b="0" dirty="0" smtClean="0">
                <a:solidFill>
                  <a:srgbClr val="000000"/>
                </a:solidFill>
              </a:rPr>
              <a:t>Assessing the statistical significance of volcanic signals </a:t>
            </a:r>
          </a:p>
          <a:p>
            <a:pPr algn="just">
              <a:spcBef>
                <a:spcPts val="0"/>
              </a:spcBef>
              <a:spcAft>
                <a:spcPts val="3600"/>
              </a:spcAft>
              <a:buClr>
                <a:schemeClr val="bg1">
                  <a:lumMod val="85000"/>
                </a:schemeClr>
              </a:buClr>
              <a:defRPr/>
            </a:pPr>
            <a:r>
              <a:rPr lang="en-US" sz="2000" b="0" dirty="0" smtClean="0">
                <a:solidFill>
                  <a:srgbClr val="D9D9D9"/>
                </a:solidFill>
              </a:rPr>
              <a:t>Future work and conclusions</a:t>
            </a:r>
          </a:p>
        </p:txBody>
      </p:sp>
    </p:spTree>
    <p:extLst>
      <p:ext uri="{BB962C8B-B14F-4D97-AF65-F5344CB8AC3E}">
        <p14:creationId xmlns:p14="http://schemas.microsoft.com/office/powerpoint/2010/main" val="3350791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65B027A-5DFC-4FDC-BEC3-F390CC538A94}" type="slidenum">
              <a:rPr lang="en-US"/>
              <a:pPr>
                <a:defRPr/>
              </a:pPr>
              <a:t>7</a:t>
            </a:fld>
            <a:endParaRPr lang="en-US"/>
          </a:p>
        </p:txBody>
      </p:sp>
      <p:sp>
        <p:nvSpPr>
          <p:cNvPr id="47107" name="Rectangle 2"/>
          <p:cNvSpPr>
            <a:spLocks noGrp="1" noChangeArrowheads="1"/>
          </p:cNvSpPr>
          <p:nvPr>
            <p:ph type="title"/>
          </p:nvPr>
        </p:nvSpPr>
        <p:spPr>
          <a:xfrm>
            <a:off x="533400" y="307975"/>
            <a:ext cx="8001000" cy="758825"/>
          </a:xfrm>
          <a:effectLst>
            <a:outerShdw blurRad="50800" dist="38100" dir="2700000" algn="tl" rotWithShape="0">
              <a:prstClr val="black">
                <a:alpha val="40000"/>
              </a:prstClr>
            </a:outerShdw>
          </a:effectLst>
        </p:spPr>
        <p:txBody>
          <a:bodyPr lIns="92075" tIns="46038" rIns="92075" bIns="46038"/>
          <a:lstStyle/>
          <a:p>
            <a:r>
              <a:rPr lang="en-US" b="0" dirty="0" smtClean="0"/>
              <a:t>Problem 1: How do we account for non-</a:t>
            </a:r>
            <a:r>
              <a:rPr lang="en-US" b="0" dirty="0" err="1" smtClean="0"/>
              <a:t>stationarity</a:t>
            </a:r>
            <a:r>
              <a:rPr lang="en-US" b="0" dirty="0" smtClean="0"/>
              <a:t> of SAOD?    </a:t>
            </a:r>
          </a:p>
        </p:txBody>
      </p:sp>
      <p:sp>
        <p:nvSpPr>
          <p:cNvPr id="2" name="Rectangle 1"/>
          <p:cNvSpPr/>
          <p:nvPr/>
        </p:nvSpPr>
        <p:spPr bwMode="auto">
          <a:xfrm>
            <a:off x="5724137" y="2657864"/>
            <a:ext cx="381000" cy="1524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gency FB" pitchFamily="34" charset="0"/>
            </a:endParaRPr>
          </a:p>
        </p:txBody>
      </p:sp>
      <p:sp>
        <p:nvSpPr>
          <p:cNvPr id="3" name="Rectangle 2"/>
          <p:cNvSpPr/>
          <p:nvPr/>
        </p:nvSpPr>
        <p:spPr bwMode="auto">
          <a:xfrm>
            <a:off x="5422441" y="2590800"/>
            <a:ext cx="152400" cy="2286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gency FB" pitchFamily="34" charset="0"/>
            </a:endParaRPr>
          </a:p>
        </p:txBody>
      </p:sp>
      <p:pic>
        <p:nvPicPr>
          <p:cNvPr id="7" name="Picture 6" descr="um4a.jpg"/>
          <p:cNvPicPr>
            <a:picLocks noChangeAspect="1"/>
          </p:cNvPicPr>
          <p:nvPr/>
        </p:nvPicPr>
        <p:blipFill rotWithShape="1">
          <a:blip r:embed="rId3" cstate="print">
            <a:extLst>
              <a:ext uri="{28A0092B-C50C-407E-A947-70E740481C1C}">
                <a14:useLocalDpi xmlns:a14="http://schemas.microsoft.com/office/drawing/2010/main" val="0"/>
              </a:ext>
            </a:extLst>
          </a:blip>
          <a:srcRect l="3705" t="14342" r="11551" b="61481"/>
          <a:stretch/>
        </p:blipFill>
        <p:spPr>
          <a:xfrm>
            <a:off x="228599" y="2118359"/>
            <a:ext cx="8706227" cy="3215641"/>
          </a:xfrm>
          <a:prstGeom prst="rect">
            <a:avLst/>
          </a:prstGeom>
        </p:spPr>
      </p:pic>
      <p:pic>
        <p:nvPicPr>
          <p:cNvPr id="12" name="Picture 11" descr="um4b.jpg"/>
          <p:cNvPicPr>
            <a:picLocks noChangeAspect="1"/>
          </p:cNvPicPr>
          <p:nvPr/>
        </p:nvPicPr>
        <p:blipFill rotWithShape="1">
          <a:blip r:embed="rId4" cstate="print">
            <a:extLst>
              <a:ext uri="{28A0092B-C50C-407E-A947-70E740481C1C}">
                <a14:useLocalDpi xmlns:a14="http://schemas.microsoft.com/office/drawing/2010/main" val="0"/>
              </a:ext>
            </a:extLst>
          </a:blip>
          <a:srcRect l="59679" t="67677" r="9975" b="26594"/>
          <a:stretch/>
        </p:blipFill>
        <p:spPr>
          <a:xfrm>
            <a:off x="2971800" y="5638800"/>
            <a:ext cx="3431057" cy="838200"/>
          </a:xfrm>
          <a:prstGeom prst="rect">
            <a:avLst/>
          </a:prstGeom>
        </p:spPr>
      </p:pic>
      <p:sp>
        <p:nvSpPr>
          <p:cNvPr id="5" name="TextBox 4"/>
          <p:cNvSpPr txBox="1"/>
          <p:nvPr/>
        </p:nvSpPr>
        <p:spPr>
          <a:xfrm>
            <a:off x="3682082" y="5715000"/>
            <a:ext cx="3810000" cy="338554"/>
          </a:xfrm>
          <a:prstGeom prst="rect">
            <a:avLst/>
          </a:prstGeom>
          <a:solidFill>
            <a:schemeClr val="bg1"/>
          </a:solidFill>
        </p:spPr>
        <p:txBody>
          <a:bodyPr wrap="square" rtlCol="0">
            <a:spAutoFit/>
          </a:bodyPr>
          <a:lstStyle/>
          <a:p>
            <a:r>
              <a:rPr lang="en-US" sz="1600" b="0" dirty="0" err="1" smtClean="0">
                <a:latin typeface="Arial"/>
                <a:cs typeface="Arial"/>
              </a:rPr>
              <a:t>Vernier</a:t>
            </a:r>
            <a:r>
              <a:rPr lang="en-US" sz="1600" b="0" dirty="0" smtClean="0">
                <a:latin typeface="Arial"/>
                <a:cs typeface="Arial"/>
              </a:rPr>
              <a:t> </a:t>
            </a:r>
            <a:r>
              <a:rPr lang="en-US" sz="1600" b="0" i="1" dirty="0" smtClean="0">
                <a:latin typeface="Arial"/>
                <a:cs typeface="Arial"/>
              </a:rPr>
              <a:t>et al</a:t>
            </a:r>
            <a:r>
              <a:rPr lang="en-US" sz="1600" b="0" dirty="0" smtClean="0">
                <a:latin typeface="Arial"/>
                <a:cs typeface="Arial"/>
              </a:rPr>
              <a:t>. aerosol optical depth</a:t>
            </a:r>
            <a:endParaRPr lang="en-US" sz="1600" b="0" dirty="0">
              <a:latin typeface="Arial"/>
              <a:cs typeface="Arial"/>
            </a:endParaRPr>
          </a:p>
        </p:txBody>
      </p:sp>
      <p:sp>
        <p:nvSpPr>
          <p:cNvPr id="9" name="TextBox 8"/>
          <p:cNvSpPr txBox="1"/>
          <p:nvPr/>
        </p:nvSpPr>
        <p:spPr>
          <a:xfrm>
            <a:off x="3682082" y="6047086"/>
            <a:ext cx="4471318" cy="338554"/>
          </a:xfrm>
          <a:prstGeom prst="rect">
            <a:avLst/>
          </a:prstGeom>
          <a:solidFill>
            <a:schemeClr val="bg1"/>
          </a:solidFill>
        </p:spPr>
        <p:txBody>
          <a:bodyPr wrap="square" rtlCol="0">
            <a:spAutoFit/>
          </a:bodyPr>
          <a:lstStyle/>
          <a:p>
            <a:r>
              <a:rPr lang="en-US" sz="1600" b="0" dirty="0" smtClean="0">
                <a:latin typeface="Arial"/>
                <a:cs typeface="Arial"/>
              </a:rPr>
              <a:t>Sato </a:t>
            </a:r>
            <a:r>
              <a:rPr lang="en-US" sz="1600" b="0" i="1" dirty="0" smtClean="0">
                <a:latin typeface="Arial"/>
                <a:cs typeface="Arial"/>
              </a:rPr>
              <a:t>et al</a:t>
            </a:r>
            <a:r>
              <a:rPr lang="en-US" sz="1600" b="0" dirty="0" smtClean="0">
                <a:latin typeface="Arial"/>
                <a:cs typeface="Arial"/>
              </a:rPr>
              <a:t>. aerosol optical depth (updated)</a:t>
            </a:r>
            <a:endParaRPr lang="en-US" sz="1600" b="0" dirty="0">
              <a:latin typeface="Arial"/>
              <a:cs typeface="Arial"/>
            </a:endParaRPr>
          </a:p>
        </p:txBody>
      </p:sp>
      <p:sp>
        <p:nvSpPr>
          <p:cNvPr id="10" name="TextBox 9"/>
          <p:cNvSpPr txBox="1"/>
          <p:nvPr/>
        </p:nvSpPr>
        <p:spPr>
          <a:xfrm>
            <a:off x="138888" y="6320810"/>
            <a:ext cx="1981200" cy="43088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r>
              <a:rPr lang="en-US" sz="1100" b="0" dirty="0" smtClean="0"/>
              <a:t>Source: Santer </a:t>
            </a:r>
            <a:r>
              <a:rPr lang="en-US" sz="1100" b="0" i="1" dirty="0" smtClean="0"/>
              <a:t>et al.</a:t>
            </a:r>
            <a:r>
              <a:rPr lang="en-US" sz="1100" b="0" dirty="0" smtClean="0"/>
              <a:t>, </a:t>
            </a:r>
            <a:r>
              <a:rPr lang="en-US" sz="1100" b="0" i="1" dirty="0" smtClean="0"/>
              <a:t>Nature Geoscience</a:t>
            </a:r>
            <a:r>
              <a:rPr lang="en-US" sz="1100" b="0" dirty="0" smtClean="0"/>
              <a:t> (2014)</a:t>
            </a:r>
            <a:endParaRPr lang="en-US" sz="1100" b="0" dirty="0"/>
          </a:p>
        </p:txBody>
      </p:sp>
    </p:spTree>
    <p:extLst>
      <p:ext uri="{BB962C8B-B14F-4D97-AF65-F5344CB8AC3E}">
        <p14:creationId xmlns:p14="http://schemas.microsoft.com/office/powerpoint/2010/main" val="2912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65B027A-5DFC-4FDC-BEC3-F390CC538A94}" type="slidenum">
              <a:rPr lang="en-US"/>
              <a:pPr>
                <a:defRPr/>
              </a:pPr>
              <a:t>8</a:t>
            </a:fld>
            <a:endParaRPr lang="en-US"/>
          </a:p>
        </p:txBody>
      </p:sp>
      <p:sp>
        <p:nvSpPr>
          <p:cNvPr id="47107" name="Rectangle 2"/>
          <p:cNvSpPr>
            <a:spLocks noGrp="1" noChangeArrowheads="1"/>
          </p:cNvSpPr>
          <p:nvPr>
            <p:ph type="title"/>
          </p:nvPr>
        </p:nvSpPr>
        <p:spPr>
          <a:effectLst>
            <a:outerShdw blurRad="50800" dist="38100" dir="2700000" algn="tl" rotWithShape="0">
              <a:prstClr val="black">
                <a:alpha val="40000"/>
              </a:prstClr>
            </a:outerShdw>
          </a:effectLst>
        </p:spPr>
        <p:txBody>
          <a:bodyPr lIns="92075" tIns="46038" rIns="92075" bIns="46038"/>
          <a:lstStyle/>
          <a:p>
            <a:r>
              <a:rPr lang="en-US" b="0" dirty="0" smtClean="0"/>
              <a:t>Solution: “Moving window” correlations between 60-month segments of SAOD and temperature</a:t>
            </a:r>
          </a:p>
        </p:txBody>
      </p:sp>
      <p:pic>
        <p:nvPicPr>
          <p:cNvPr id="2" name="Picture 1" descr="ts1.jpg"/>
          <p:cNvPicPr>
            <a:picLocks noChangeAspect="1"/>
          </p:cNvPicPr>
          <p:nvPr/>
        </p:nvPicPr>
        <p:blipFill rotWithShape="1">
          <a:blip r:embed="rId3" cstate="print">
            <a:extLst>
              <a:ext uri="{28A0092B-C50C-407E-A947-70E740481C1C}">
                <a14:useLocalDpi xmlns:a14="http://schemas.microsoft.com/office/drawing/2010/main" val="0"/>
              </a:ext>
            </a:extLst>
          </a:blip>
          <a:srcRect t="10666" r="5548" b="60153"/>
          <a:stretch/>
        </p:blipFill>
        <p:spPr>
          <a:xfrm>
            <a:off x="76200" y="1831848"/>
            <a:ext cx="8759421" cy="3502152"/>
          </a:xfrm>
          <a:prstGeom prst="rect">
            <a:avLst/>
          </a:prstGeom>
        </p:spPr>
      </p:pic>
      <p:sp>
        <p:nvSpPr>
          <p:cNvPr id="3" name="Rectangle 2"/>
          <p:cNvSpPr/>
          <p:nvPr/>
        </p:nvSpPr>
        <p:spPr bwMode="auto">
          <a:xfrm>
            <a:off x="1463040" y="1993392"/>
            <a:ext cx="5334000" cy="1271016"/>
          </a:xfrm>
          <a:prstGeom prst="rect">
            <a:avLst/>
          </a:prstGeom>
          <a:solidFill>
            <a:schemeClr val="accent1">
              <a:alpha val="52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gency FB" pitchFamily="34" charset="0"/>
            </a:endParaRPr>
          </a:p>
        </p:txBody>
      </p:sp>
      <p:sp>
        <p:nvSpPr>
          <p:cNvPr id="6" name="Rectangle 5"/>
          <p:cNvSpPr/>
          <p:nvPr/>
        </p:nvSpPr>
        <p:spPr bwMode="auto">
          <a:xfrm>
            <a:off x="1645920" y="3291840"/>
            <a:ext cx="5334000" cy="1271016"/>
          </a:xfrm>
          <a:prstGeom prst="rect">
            <a:avLst/>
          </a:prstGeom>
          <a:solidFill>
            <a:schemeClr val="accent1">
              <a:alpha val="52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gency FB" pitchFamily="34" charset="0"/>
            </a:endParaRPr>
          </a:p>
        </p:txBody>
      </p:sp>
    </p:spTree>
    <p:extLst>
      <p:ext uri="{BB962C8B-B14F-4D97-AF65-F5344CB8AC3E}">
        <p14:creationId xmlns:p14="http://schemas.microsoft.com/office/powerpoint/2010/main" val="147457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s2.jpg"/>
          <p:cNvPicPr>
            <a:picLocks noChangeAspect="1"/>
          </p:cNvPicPr>
          <p:nvPr/>
        </p:nvPicPr>
        <p:blipFill rotWithShape="1">
          <a:blip r:embed="rId3" cstate="print">
            <a:extLst>
              <a:ext uri="{28A0092B-C50C-407E-A947-70E740481C1C}">
                <a14:useLocalDpi xmlns:a14="http://schemas.microsoft.com/office/drawing/2010/main" val="0"/>
              </a:ext>
            </a:extLst>
          </a:blip>
          <a:srcRect t="10665" r="5251" b="60915"/>
          <a:stretch/>
        </p:blipFill>
        <p:spPr>
          <a:xfrm>
            <a:off x="76200" y="1831848"/>
            <a:ext cx="8786833" cy="3410712"/>
          </a:xfrm>
          <a:prstGeom prst="rect">
            <a:avLst/>
          </a:prstGeom>
        </p:spPr>
      </p:pic>
      <p:sp>
        <p:nvSpPr>
          <p:cNvPr id="4" name="Slide Number Placeholder 3"/>
          <p:cNvSpPr>
            <a:spLocks noGrp="1"/>
          </p:cNvSpPr>
          <p:nvPr>
            <p:ph type="sldNum" sz="quarter" idx="10"/>
          </p:nvPr>
        </p:nvSpPr>
        <p:spPr/>
        <p:txBody>
          <a:bodyPr/>
          <a:lstStyle/>
          <a:p>
            <a:pPr>
              <a:defRPr/>
            </a:pPr>
            <a:fld id="{F65B027A-5DFC-4FDC-BEC3-F390CC538A94}" type="slidenum">
              <a:rPr lang="en-US"/>
              <a:pPr>
                <a:defRPr/>
              </a:pPr>
              <a:t>9</a:t>
            </a:fld>
            <a:endParaRPr lang="en-US"/>
          </a:p>
        </p:txBody>
      </p:sp>
      <p:sp>
        <p:nvSpPr>
          <p:cNvPr id="47107" name="Rectangle 2"/>
          <p:cNvSpPr>
            <a:spLocks noGrp="1" noChangeArrowheads="1"/>
          </p:cNvSpPr>
          <p:nvPr>
            <p:ph type="title"/>
          </p:nvPr>
        </p:nvSpPr>
        <p:spPr>
          <a:effectLst>
            <a:outerShdw blurRad="50800" dist="38100" dir="2700000" algn="tl" rotWithShape="0">
              <a:prstClr val="black">
                <a:alpha val="40000"/>
              </a:prstClr>
            </a:outerShdw>
          </a:effectLst>
        </p:spPr>
        <p:txBody>
          <a:bodyPr lIns="92075" tIns="46038" rIns="92075" bIns="46038"/>
          <a:lstStyle/>
          <a:p>
            <a:r>
              <a:rPr lang="en-US" b="0" dirty="0" smtClean="0"/>
              <a:t>Solution: “Moving window” correlations between 60-month segments of SAOD and temperature</a:t>
            </a:r>
          </a:p>
        </p:txBody>
      </p:sp>
      <p:sp>
        <p:nvSpPr>
          <p:cNvPr id="5" name="Rectangle 4"/>
          <p:cNvSpPr/>
          <p:nvPr/>
        </p:nvSpPr>
        <p:spPr bwMode="auto">
          <a:xfrm>
            <a:off x="1463040" y="1993392"/>
            <a:ext cx="5334000" cy="1271016"/>
          </a:xfrm>
          <a:prstGeom prst="rect">
            <a:avLst/>
          </a:prstGeom>
          <a:solidFill>
            <a:schemeClr val="accent1">
              <a:alpha val="52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gency FB" pitchFamily="34" charset="0"/>
            </a:endParaRPr>
          </a:p>
        </p:txBody>
      </p:sp>
      <p:sp>
        <p:nvSpPr>
          <p:cNvPr id="6" name="Rectangle 5"/>
          <p:cNvSpPr/>
          <p:nvPr/>
        </p:nvSpPr>
        <p:spPr bwMode="auto">
          <a:xfrm>
            <a:off x="1645920" y="3291840"/>
            <a:ext cx="5334000" cy="1271016"/>
          </a:xfrm>
          <a:prstGeom prst="rect">
            <a:avLst/>
          </a:prstGeom>
          <a:solidFill>
            <a:schemeClr val="accent1">
              <a:alpha val="52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gency FB" pitchFamily="34" charset="0"/>
            </a:endParaRPr>
          </a:p>
        </p:txBody>
      </p:sp>
    </p:spTree>
    <p:extLst>
      <p:ext uri="{BB962C8B-B14F-4D97-AF65-F5344CB8AC3E}">
        <p14:creationId xmlns:p14="http://schemas.microsoft.com/office/powerpoint/2010/main" val="294168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E&amp;ES VG Template/n.11-97">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E&amp;ES VG Template/n.11-9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gency FB"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gency FB" pitchFamily="34" charset="0"/>
          </a:defRPr>
        </a:defPPr>
      </a:lstStyle>
    </a:lnDef>
  </a:objectDefaults>
  <a:extraClrSchemeLst>
    <a:extraClrScheme>
      <a:clrScheme name="E&amp;ES VG Template/n.11-9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amp;ES VG Template/n.11-9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amp;ES VG Template/n.11-9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amp;ES VG Template/n.11-9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amp;ES VG Template/n.11-9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amp;ES VG Template/n.11-9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amp;ES VG Template/n.11-9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amp;ES VG Template/n.11-97">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1_E&amp;ES VG Template/n.11-9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gency FB"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gency FB" pitchFamily="34" charset="0"/>
          </a:defRPr>
        </a:defPPr>
      </a:lstStyle>
    </a:lnDef>
  </a:objectDefaults>
  <a:extraClrSchemeLst>
    <a:extraClrScheme>
      <a:clrScheme name="1_E&amp;ES VG Template/n.11-9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E&amp;ES VG Template/n.11-9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E&amp;ES VG Template/n.11-9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E&amp;ES VG Template/n.11-9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E&amp;ES VG Template/n.11-9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E&amp;ES VG Template/n.11-9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E&amp;ES VG Template/n.11-9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Liz's HD:DIRECTORATE VG's 1998:E&amp;ES VG Template/n.11-97</Template>
  <TotalTime>546392598</TotalTime>
  <Pages>2</Pages>
  <Words>4397</Words>
  <Application>Microsoft Office PowerPoint</Application>
  <PresentationFormat>On-screen Show (4:3)</PresentationFormat>
  <Paragraphs>252</Paragraphs>
  <Slides>26</Slides>
  <Notes>26</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E&amp;ES VG Template/n.11-97</vt:lpstr>
      <vt:lpstr>1_E&amp;ES VG Template/n.11-97</vt:lpstr>
      <vt:lpstr>Observed Multi-Variable Signals of Late-20th and Early 21st Century Volcanic Activity</vt:lpstr>
      <vt:lpstr>PowerPoint Presentation</vt:lpstr>
      <vt:lpstr>Structure</vt:lpstr>
      <vt:lpstr>New work: Can we see the signatures of early 21st century eruptions in other climate variables?</vt:lpstr>
      <vt:lpstr>Can we see the signatures of early 21st century eruptions in other variables?</vt:lpstr>
      <vt:lpstr>Structure</vt:lpstr>
      <vt:lpstr>Problem 1: How do we account for non-stationarity of SAOD?    </vt:lpstr>
      <vt:lpstr>Solution: “Moving window” correlations between 60-month segments of SAOD and temperature</vt:lpstr>
      <vt:lpstr>Solution: “Moving window” correlations between 60-month segments of SAOD and temperature</vt:lpstr>
      <vt:lpstr>Statistical significance of volcanic climate signals in the tropics (20°N-20°S)  </vt:lpstr>
      <vt:lpstr>Statistical significance of volcanic climate signals in the tropics (20°N-20°S)  </vt:lpstr>
      <vt:lpstr>Problem 2: Assessing the statistical significance of volcanic climate signals </vt:lpstr>
      <vt:lpstr>Statistical significance of volcanic climate signals in the tropics (20°N-20°S)  </vt:lpstr>
      <vt:lpstr>Statistical significance of volcanic climate signals in the tropics (20°N-20°S)  </vt:lpstr>
      <vt:lpstr>Statistical significance of volcanic climate signals in the tropics (20°N-20°S)  </vt:lpstr>
      <vt:lpstr>Statistical significance of volcanic climate signals in the tropics (20°N-20°S)  </vt:lpstr>
      <vt:lpstr>Statistical significance of volcanic climate signals in the tropics (20°N-20°S)  </vt:lpstr>
      <vt:lpstr>Statistical significance of volcanic climate signals in the tropics (20°N-20°S)  </vt:lpstr>
      <vt:lpstr>Removing ENSO effects is key to the identification of volcanic climate signals</vt:lpstr>
      <vt:lpstr>How much of the temporal variance of temperature, moisture, and SW radiation is explained by SAOD?</vt:lpstr>
      <vt:lpstr>Structure</vt:lpstr>
      <vt:lpstr>Future work 1: Include effects of volcanic aerosols below 15 km </vt:lpstr>
      <vt:lpstr>Future work 2: In “CESM world”, explore the impact of uncertainty in volcanic forcing  </vt:lpstr>
      <vt:lpstr>Future work 2: In “CESM world”, explore the impact of uncertainty in volcanic forcing  </vt:lpstr>
      <vt:lpstr>Future work 3: Reduce structural uncertainties in volcanic forcing  </vt:lpstr>
      <vt:lpstr>Conclusions</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Literacy Workshop presentation</dc:title>
  <dc:subject/>
  <dc:creator>Ben Santer</dc:creator>
  <cp:keywords>climate change</cp:keywords>
  <dc:description/>
  <cp:lastModifiedBy>William Randel</cp:lastModifiedBy>
  <cp:revision>1498</cp:revision>
  <cp:lastPrinted>2001-02-21T22:00:41Z</cp:lastPrinted>
  <dcterms:created xsi:type="dcterms:W3CDTF">1999-05-10T19:09:02Z</dcterms:created>
  <dcterms:modified xsi:type="dcterms:W3CDTF">2015-04-09T19:54:10Z</dcterms:modified>
  <cp:category>General</cp:category>
</cp:coreProperties>
</file>