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2" r:id="rId4"/>
    <p:sldId id="258" r:id="rId5"/>
    <p:sldId id="277" r:id="rId6"/>
    <p:sldId id="260" r:id="rId7"/>
    <p:sldId id="284" r:id="rId8"/>
    <p:sldId id="276" r:id="rId9"/>
    <p:sldId id="269" r:id="rId10"/>
    <p:sldId id="294" r:id="rId11"/>
    <p:sldId id="293" r:id="rId12"/>
    <p:sldId id="278" r:id="rId13"/>
    <p:sldId id="285" r:id="rId14"/>
    <p:sldId id="263" r:id="rId15"/>
    <p:sldId id="288" r:id="rId16"/>
    <p:sldId id="289" r:id="rId17"/>
    <p:sldId id="274" r:id="rId18"/>
    <p:sldId id="264" r:id="rId19"/>
    <p:sldId id="265" r:id="rId20"/>
    <p:sldId id="266" r:id="rId21"/>
    <p:sldId id="268" r:id="rId22"/>
    <p:sldId id="272" r:id="rId23"/>
    <p:sldId id="267" r:id="rId24"/>
    <p:sldId id="290" r:id="rId25"/>
    <p:sldId id="292" r:id="rId26"/>
    <p:sldId id="291" r:id="rId27"/>
    <p:sldId id="261" r:id="rId28"/>
    <p:sldId id="286" r:id="rId29"/>
    <p:sldId id="287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0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8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2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0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7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4D62-523C-46CC-BAD2-0EECF37C0B44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5AEC6-B8BC-4002-A430-7EC3890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5" name="Picture 9" descr="ISS017-E-138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"/>
          <a:stretch>
            <a:fillRect/>
          </a:stretch>
        </p:blipFill>
        <p:spPr bwMode="auto">
          <a:xfrm>
            <a:off x="-7938" y="0"/>
            <a:ext cx="9169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924730" y="381000"/>
            <a:ext cx="75360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Stratospheric temperature trends from combined </a:t>
            </a:r>
          </a:p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SSU, SABER and MLS measurements </a:t>
            </a:r>
          </a:p>
          <a:p>
            <a:pPr algn="ctr" eaLnBrk="1" hangingPunct="1"/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And comparisons to WACCM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114056" y="3200400"/>
            <a:ext cx="475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omic Sans MS" pitchFamily="66" charset="0"/>
              </a:rPr>
              <a:t>Bill </a:t>
            </a:r>
            <a:r>
              <a:rPr lang="en-US" dirty="0" err="1" smtClean="0">
                <a:latin typeface="Comic Sans MS" pitchFamily="66" charset="0"/>
              </a:rPr>
              <a:t>Randel</a:t>
            </a:r>
            <a:r>
              <a:rPr lang="en-US" dirty="0" smtClean="0">
                <a:latin typeface="Comic Sans MS" pitchFamily="66" charset="0"/>
              </a:rPr>
              <a:t>, Anne Smith and Cheng-</a:t>
            </a:r>
            <a:r>
              <a:rPr lang="en-US" dirty="0" err="1" smtClean="0">
                <a:latin typeface="Comic Sans MS" pitchFamily="66" charset="0"/>
              </a:rPr>
              <a:t>Zhi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Zou</a:t>
            </a:r>
            <a:endParaRPr lang="en-US" dirty="0" smtClean="0">
              <a:latin typeface="Comic Sans MS" pitchFamily="66" charset="0"/>
            </a:endParaRPr>
          </a:p>
          <a:p>
            <a:pPr algn="ctr" eaLnBrk="1" hangingPunct="1"/>
            <a:endParaRPr lang="en-US" dirty="0">
              <a:latin typeface="Comic Sans MS" pitchFamily="66" charset="0"/>
            </a:endParaRPr>
          </a:p>
          <a:p>
            <a:pPr algn="ctr" eaLnBrk="1" hangingPunct="1"/>
            <a:r>
              <a:rPr lang="en-US" dirty="0" smtClean="0">
                <a:latin typeface="Comic Sans MS" pitchFamily="66" charset="0"/>
              </a:rPr>
              <a:t>NCAR and NOAA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914400"/>
            <a:ext cx="281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lobal average anomalies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94296" y="895290"/>
            <a:ext cx="180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lobal residuals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5239" r="17486" b="49206"/>
          <a:stretch/>
        </p:blipFill>
        <p:spPr>
          <a:xfrm>
            <a:off x="152400" y="1447800"/>
            <a:ext cx="4191000" cy="38516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5397" r="17750" b="49365"/>
          <a:stretch/>
        </p:blipFill>
        <p:spPr>
          <a:xfrm>
            <a:off x="4387911" y="1462629"/>
            <a:ext cx="4146489" cy="383684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410200" y="1752600"/>
            <a:ext cx="0" cy="29025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67372" y="448582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4462046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172200" y="1752600"/>
            <a:ext cx="0" cy="29025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1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435114"/>
            <a:ext cx="600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hanging temperature trends in the upper stratosphere </a:t>
            </a:r>
          </a:p>
          <a:p>
            <a:pPr algn="ctr"/>
            <a:r>
              <a:rPr lang="en-US" sz="2000" dirty="0"/>
              <a:t>i</a:t>
            </a:r>
            <a:r>
              <a:rPr lang="en-US" sz="2000" dirty="0" smtClean="0"/>
              <a:t>n response to ozone</a:t>
            </a: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029200" y="1932215"/>
            <a:ext cx="3733801" cy="2209800"/>
            <a:chOff x="4800600" y="1953986"/>
            <a:chExt cx="3733801" cy="2209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953986"/>
              <a:ext cx="3733801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5285014" y="2820266"/>
              <a:ext cx="1371600" cy="533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704946" y="2895600"/>
              <a:ext cx="1600854" cy="45806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181600" y="1612650"/>
            <a:ext cx="380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bserved ozone in upper stratosphere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r>
              <a:rPr lang="en-US" sz="1400" dirty="0" smtClean="0"/>
              <a:t>Bourassa et al 2014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4495798"/>
            <a:ext cx="9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ecrease </a:t>
            </a:r>
          </a:p>
          <a:p>
            <a:r>
              <a:rPr lang="en-US" sz="1600" dirty="0" smtClean="0"/>
              <a:t>pre-1995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583459" y="4419600"/>
            <a:ext cx="1027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increase </a:t>
            </a:r>
          </a:p>
          <a:p>
            <a:r>
              <a:rPr lang="en-US" sz="1600" dirty="0" smtClean="0"/>
              <a:t>post-1995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128934" y="4038600"/>
            <a:ext cx="7048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904970" y="4038600"/>
            <a:ext cx="125186" cy="3047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5239" r="17486" b="49206"/>
          <a:stretch/>
        </p:blipFill>
        <p:spPr>
          <a:xfrm>
            <a:off x="381000" y="1710923"/>
            <a:ext cx="4191000" cy="385167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19200" y="1981200"/>
            <a:ext cx="2895600" cy="685800"/>
            <a:chOff x="685800" y="712857"/>
            <a:chExt cx="2895600" cy="685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5800" y="789057"/>
              <a:ext cx="2895600" cy="609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800" y="712857"/>
              <a:ext cx="1371600" cy="533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1246257"/>
              <a:ext cx="14478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02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9800" y="1382486"/>
            <a:ext cx="4659085" cy="3646714"/>
            <a:chOff x="2362200" y="1382486"/>
            <a:chExt cx="4506685" cy="3505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5" t="7301" r="17339" b="53810"/>
            <a:stretch/>
          </p:blipFill>
          <p:spPr>
            <a:xfrm>
              <a:off x="2362200" y="1382486"/>
              <a:ext cx="4506685" cy="3505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98490" y="2018347"/>
              <a:ext cx="695280" cy="343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MSU4</a:t>
              </a:r>
              <a:endParaRPr lang="en-US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76800" y="2780347"/>
              <a:ext cx="615302" cy="343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SSU1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64640" y="3349823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SSU3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76400" y="457200"/>
            <a:ext cx="5487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t</a:t>
            </a:r>
            <a:r>
              <a:rPr lang="en-US" sz="2000" u="sng" dirty="0" smtClean="0"/>
              <a:t>rends vs. latitude      (linear trends for 1979-2014):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0066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4400" y="1371600"/>
            <a:ext cx="4649800" cy="3581400"/>
            <a:chOff x="2284400" y="1219200"/>
            <a:chExt cx="4649800" cy="3581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2" t="7778" r="17955" b="54444"/>
            <a:stretch/>
          </p:blipFill>
          <p:spPr>
            <a:xfrm>
              <a:off x="2284400" y="1219200"/>
              <a:ext cx="4649800" cy="3581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10000" y="1865947"/>
              <a:ext cx="695280" cy="343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MSU4</a:t>
              </a:r>
              <a:endParaRPr lang="en-US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86200" y="3276600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SSU3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3498" y="2667000"/>
              <a:ext cx="615302" cy="343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SSU1</a:t>
              </a:r>
              <a:endParaRPr lang="en-US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8488" y="5193268"/>
            <a:ext cx="474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lack:  SSU + MLS                      </a:t>
            </a:r>
            <a:r>
              <a:rPr lang="en-US" dirty="0" smtClean="0">
                <a:solidFill>
                  <a:srgbClr val="FF0000"/>
                </a:solidFill>
              </a:rPr>
              <a:t>red:  SSU + SABER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1000"/>
            <a:ext cx="4926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n</a:t>
            </a:r>
            <a:r>
              <a:rPr lang="en-US" sz="2000" u="sng" dirty="0" smtClean="0"/>
              <a:t>early identical results using MLS and SABER:</a:t>
            </a:r>
            <a:endParaRPr lang="en-US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622427" y="91440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1979-2014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72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05000" y="1600200"/>
            <a:ext cx="4114800" cy="3025308"/>
            <a:chOff x="389024" y="3716893"/>
            <a:chExt cx="3693120" cy="2659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7" t="10687" r="17134" b="53650"/>
            <a:stretch/>
          </p:blipFill>
          <p:spPr>
            <a:xfrm>
              <a:off x="389024" y="3716893"/>
              <a:ext cx="3693120" cy="2659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43200" y="4594919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-.2</a:t>
              </a:r>
              <a:endParaRPr lang="en-US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9300" y="551058"/>
            <a:ext cx="2616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m</a:t>
            </a:r>
            <a:r>
              <a:rPr lang="en-US" sz="2000" u="sng" dirty="0" smtClean="0"/>
              <a:t>onthly-varying trends</a:t>
            </a:r>
            <a:endParaRPr lang="en-US" sz="2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128384" y="1219200"/>
            <a:ext cx="1720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410FF7"/>
                </a:solidFill>
              </a:rPr>
              <a:t>c</a:t>
            </a:r>
            <a:r>
              <a:rPr lang="en-US" sz="1600" dirty="0" smtClean="0">
                <a:solidFill>
                  <a:srgbClr val="410FF7"/>
                </a:solidFill>
              </a:rPr>
              <a:t>ooling in summer</a:t>
            </a:r>
          </a:p>
          <a:p>
            <a:pPr algn="ctr"/>
            <a:r>
              <a:rPr lang="en-US" sz="1600" dirty="0">
                <a:solidFill>
                  <a:srgbClr val="410FF7"/>
                </a:solidFill>
              </a:rPr>
              <a:t>m</a:t>
            </a:r>
            <a:r>
              <a:rPr lang="en-US" sz="1600" dirty="0" smtClean="0">
                <a:solidFill>
                  <a:srgbClr val="410FF7"/>
                </a:solidFill>
              </a:rPr>
              <a:t>iddle-high</a:t>
            </a:r>
          </a:p>
          <a:p>
            <a:pPr algn="ctr"/>
            <a:r>
              <a:rPr lang="en-US" sz="1600" dirty="0" smtClean="0">
                <a:solidFill>
                  <a:srgbClr val="410FF7"/>
                </a:solidFill>
              </a:rPr>
              <a:t>latitudes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6783" y="581836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hading = statistically significant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748328" y="2319716"/>
            <a:ext cx="1576272" cy="454335"/>
          </a:xfrm>
          <a:prstGeom prst="straightConnector1">
            <a:avLst/>
          </a:prstGeom>
          <a:ln w="19050">
            <a:solidFill>
              <a:srgbClr val="410FF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05000" y="3429000"/>
            <a:ext cx="990600" cy="838200"/>
          </a:xfrm>
          <a:prstGeom prst="straightConnector1">
            <a:avLst/>
          </a:prstGeom>
          <a:ln w="19050">
            <a:solidFill>
              <a:srgbClr val="410FF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12954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MSU4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9514" y="1295400"/>
            <a:ext cx="121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(K/decade)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9" y="4419600"/>
            <a:ext cx="2371372" cy="19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2367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33601" y="1251700"/>
            <a:ext cx="4413066" cy="3656304"/>
            <a:chOff x="4343400" y="545068"/>
            <a:chExt cx="3585483" cy="2883932"/>
          </a:xfrm>
        </p:grpSpPr>
        <p:grpSp>
          <p:nvGrpSpPr>
            <p:cNvPr id="12" name="Group 11"/>
            <p:cNvGrpSpPr/>
            <p:nvPr/>
          </p:nvGrpSpPr>
          <p:grpSpPr>
            <a:xfrm>
              <a:off x="4343400" y="821869"/>
              <a:ext cx="3585483" cy="2607131"/>
              <a:chOff x="4430484" y="718457"/>
              <a:chExt cx="3585483" cy="260713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82" t="10512" r="18366" b="54286"/>
              <a:stretch/>
            </p:blipFill>
            <p:spPr>
              <a:xfrm>
                <a:off x="4430484" y="718457"/>
                <a:ext cx="3585483" cy="2607131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804258" y="1143000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-.6</a:t>
                </a:r>
                <a:endParaRPr lang="en-US" sz="1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92508" y="1851237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-.6</a:t>
                </a:r>
                <a:endParaRPr lang="en-US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943600" y="545068"/>
              <a:ext cx="544660" cy="29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SSU2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06294" y="1085761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-.9</a:t>
              </a:r>
              <a:endParaRPr lang="en-US" sz="1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6638" y="5105400"/>
            <a:ext cx="2332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FF0000"/>
                </a:solidFill>
              </a:rPr>
              <a:t>w</a:t>
            </a:r>
            <a:r>
              <a:rPr lang="en-US" sz="1600" u="sng" dirty="0" smtClean="0">
                <a:solidFill>
                  <a:srgbClr val="FF0000"/>
                </a:solidFill>
              </a:rPr>
              <a:t>arming</a:t>
            </a:r>
            <a:r>
              <a:rPr lang="en-US" sz="1600" dirty="0" smtClean="0">
                <a:solidFill>
                  <a:srgbClr val="FF0000"/>
                </a:solidFill>
              </a:rPr>
              <a:t> in Austral winter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103151" y="4114800"/>
            <a:ext cx="621249" cy="9144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75993" y="636266"/>
            <a:ext cx="2649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10FF7"/>
                </a:solidFill>
              </a:rPr>
              <a:t>s</a:t>
            </a:r>
            <a:r>
              <a:rPr lang="en-US" sz="1600" dirty="0" smtClean="0">
                <a:solidFill>
                  <a:srgbClr val="410FF7"/>
                </a:solidFill>
              </a:rPr>
              <a:t>trong cooling in NH summer </a:t>
            </a:r>
            <a:endParaRPr lang="en-US" sz="1600" dirty="0">
              <a:solidFill>
                <a:srgbClr val="410FF7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724400" y="1066800"/>
            <a:ext cx="1143000" cy="1065504"/>
          </a:xfrm>
          <a:prstGeom prst="straightConnector1">
            <a:avLst/>
          </a:prstGeom>
          <a:ln w="19050">
            <a:solidFill>
              <a:srgbClr val="410FF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3187290"/>
            <a:ext cx="0" cy="62271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76726" y="2895600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10FF7"/>
                </a:solidFill>
              </a:rPr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67200" y="3581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38090"/>
            <a:ext cx="2255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u</a:t>
            </a:r>
            <a:r>
              <a:rPr lang="en-US" sz="2000" u="sng" dirty="0" smtClean="0"/>
              <a:t>pper stratosphere: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9063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0670" y="762780"/>
            <a:ext cx="3608816" cy="2623460"/>
            <a:chOff x="440670" y="718457"/>
            <a:chExt cx="3608816" cy="26234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3" t="10377" r="17134" b="53968"/>
            <a:stretch/>
          </p:blipFill>
          <p:spPr>
            <a:xfrm>
              <a:off x="440670" y="718457"/>
              <a:ext cx="3608816" cy="26234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33600" y="1216223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-.9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43399" y="3736436"/>
            <a:ext cx="3672567" cy="2664364"/>
            <a:chOff x="4343399" y="3712029"/>
            <a:chExt cx="3672567" cy="26643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2" t="10075" r="16723" b="53651"/>
            <a:stretch/>
          </p:blipFill>
          <p:spPr>
            <a:xfrm>
              <a:off x="4343399" y="3712029"/>
              <a:ext cx="3672567" cy="26643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4038600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-.9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9024" y="3810000"/>
            <a:ext cx="3693120" cy="2664364"/>
            <a:chOff x="389024" y="3712029"/>
            <a:chExt cx="3693120" cy="26643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7" t="10621" r="17134" b="53650"/>
            <a:stretch/>
          </p:blipFill>
          <p:spPr>
            <a:xfrm>
              <a:off x="389024" y="3712029"/>
              <a:ext cx="3693120" cy="266436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43200" y="4594919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-.2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66438" y="35168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MSU4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44066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SSU1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9360" y="53340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SSU3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6149" y="152400"/>
            <a:ext cx="2154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rends in K/decade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343400" y="545068"/>
            <a:ext cx="3585483" cy="2883932"/>
            <a:chOff x="4343400" y="545068"/>
            <a:chExt cx="3585483" cy="2883932"/>
          </a:xfrm>
        </p:grpSpPr>
        <p:grpSp>
          <p:nvGrpSpPr>
            <p:cNvPr id="12" name="Group 11"/>
            <p:cNvGrpSpPr/>
            <p:nvPr/>
          </p:nvGrpSpPr>
          <p:grpSpPr>
            <a:xfrm>
              <a:off x="4343400" y="821869"/>
              <a:ext cx="3585483" cy="2607131"/>
              <a:chOff x="4430484" y="718457"/>
              <a:chExt cx="3585483" cy="260713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82" t="10512" r="18366" b="54286"/>
              <a:stretch/>
            </p:blipFill>
            <p:spPr>
              <a:xfrm>
                <a:off x="4430484" y="718457"/>
                <a:ext cx="3585483" cy="2607131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804258" y="1143000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-.6</a:t>
                </a:r>
                <a:endParaRPr lang="en-US" sz="1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04258" y="1745670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-.6</a:t>
                </a:r>
                <a:endParaRPr lang="en-US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943600" y="54506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10FF7"/>
                  </a:solidFill>
                </a:rPr>
                <a:t>SSU2</a:t>
              </a:r>
              <a:endParaRPr lang="en-US" b="1" dirty="0">
                <a:solidFill>
                  <a:srgbClr val="410FF7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00800" y="1085761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-.9</a:t>
              </a:r>
              <a:endParaRPr lang="en-US" sz="1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81400" y="3071336"/>
            <a:ext cx="1326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imilar patterns</a:t>
            </a:r>
          </a:p>
          <a:p>
            <a:pPr algn="ctr"/>
            <a:r>
              <a:rPr lang="en-US" sz="1400" dirty="0"/>
              <a:t>f</a:t>
            </a:r>
            <a:r>
              <a:rPr lang="en-US" sz="1400" dirty="0" smtClean="0"/>
              <a:t>or al 3 SSU</a:t>
            </a:r>
          </a:p>
          <a:p>
            <a:pPr algn="ctr"/>
            <a:r>
              <a:rPr lang="en-US" sz="1400" dirty="0" smtClean="0"/>
              <a:t>channels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581400" y="2743200"/>
            <a:ext cx="312965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95800" y="3904773"/>
            <a:ext cx="411861" cy="3121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759344" y="2743200"/>
            <a:ext cx="296634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957943"/>
            <a:ext cx="3962400" cy="2895212"/>
            <a:chOff x="4648200" y="1792510"/>
            <a:chExt cx="3962400" cy="28952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3" t="10195" r="17134" b="53968"/>
            <a:stretch/>
          </p:blipFill>
          <p:spPr>
            <a:xfrm>
              <a:off x="4648200" y="1792510"/>
              <a:ext cx="3962400" cy="28952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29400" y="2359223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 .9</a:t>
              </a:r>
              <a:endParaRPr lang="en-US" sz="1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7143" r="17134" b="53651"/>
          <a:stretch/>
        </p:blipFill>
        <p:spPr>
          <a:xfrm>
            <a:off x="5562600" y="246877"/>
            <a:ext cx="2743200" cy="2171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6349" r="16517" b="53651"/>
          <a:stretch/>
        </p:blipFill>
        <p:spPr>
          <a:xfrm>
            <a:off x="691443" y="4114801"/>
            <a:ext cx="2955281" cy="2349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6984" r="17339" b="53175"/>
          <a:stretch/>
        </p:blipFill>
        <p:spPr>
          <a:xfrm>
            <a:off x="4495800" y="4087724"/>
            <a:ext cx="2953914" cy="237638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514600" y="3200400"/>
            <a:ext cx="685800" cy="1447800"/>
          </a:xfrm>
          <a:prstGeom prst="straightConnector1">
            <a:avLst/>
          </a:prstGeom>
          <a:ln w="19050">
            <a:solidFill>
              <a:srgbClr val="410FF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81400" y="838200"/>
            <a:ext cx="2002962" cy="609600"/>
          </a:xfrm>
          <a:prstGeom prst="straightConnector1">
            <a:avLst/>
          </a:prstGeom>
          <a:ln w="19050">
            <a:solidFill>
              <a:srgbClr val="410FF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245429" y="3238500"/>
            <a:ext cx="1012371" cy="723900"/>
          </a:xfrm>
          <a:prstGeom prst="straightConnector1">
            <a:avLst/>
          </a:prstGeom>
          <a:ln w="19050">
            <a:solidFill>
              <a:srgbClr val="410FF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1024" y="69746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SSU3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38035"/>
            <a:ext cx="2255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u</a:t>
            </a:r>
            <a:r>
              <a:rPr lang="en-US" sz="2000" u="sng" dirty="0" smtClean="0"/>
              <a:t>pper stratosphere: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7705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1200" y="1219200"/>
            <a:ext cx="5181600" cy="4754069"/>
            <a:chOff x="2514600" y="903514"/>
            <a:chExt cx="4612646" cy="5063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8" t="2222" r="17134" b="48889"/>
            <a:stretch/>
          </p:blipFill>
          <p:spPr>
            <a:xfrm>
              <a:off x="2514600" y="903514"/>
              <a:ext cx="4612646" cy="4582886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2667000" y="5562600"/>
              <a:ext cx="2286000" cy="0"/>
            </a:xfrm>
            <a:prstGeom prst="straightConnector1">
              <a:avLst/>
            </a:prstGeom>
            <a:ln w="19050">
              <a:solidFill>
                <a:srgbClr val="410FF7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592318" y="5638800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CMIP5</a:t>
              </a:r>
              <a:endParaRPr lang="en-US" sz="1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953000" y="5562600"/>
              <a:ext cx="1600200" cy="0"/>
            </a:xfrm>
            <a:prstGeom prst="straightConnector1">
              <a:avLst/>
            </a:prstGeom>
            <a:ln w="19050">
              <a:solidFill>
                <a:srgbClr val="410FF7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322173" y="5638800"/>
              <a:ext cx="621026" cy="327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RCP6.0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399" y="381000"/>
            <a:ext cx="4126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410FF7"/>
                </a:solidFill>
              </a:rPr>
              <a:t>Comparisons with WACCM simulation</a:t>
            </a:r>
            <a:endParaRPr lang="en-US" sz="2000" u="sng" dirty="0">
              <a:solidFill>
                <a:srgbClr val="410FF7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52800" y="1676400"/>
            <a:ext cx="0" cy="3276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0" y="1676400"/>
            <a:ext cx="0" cy="3276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1078468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observations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197" y="828095"/>
            <a:ext cx="96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WACCM</a:t>
            </a:r>
            <a:endParaRPr lang="en-US" b="1" dirty="0">
              <a:solidFill>
                <a:srgbClr val="410FF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6" t="2381" r="15901" b="48809"/>
          <a:stretch/>
        </p:blipFill>
        <p:spPr>
          <a:xfrm>
            <a:off x="457200" y="1219200"/>
            <a:ext cx="4150222" cy="41569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457200"/>
            <a:ext cx="1486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WACCM sampled </a:t>
            </a:r>
          </a:p>
          <a:p>
            <a:pPr algn="ctr"/>
            <a:r>
              <a:rPr lang="en-US" sz="1400" dirty="0"/>
              <a:t>l</a:t>
            </a:r>
            <a:r>
              <a:rPr lang="en-US" sz="1400" dirty="0" smtClean="0"/>
              <a:t>ike SSU, MSU4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0000" y="1022866"/>
            <a:ext cx="228600" cy="3487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5239" r="17486" b="49206"/>
          <a:stretch/>
        </p:blipFill>
        <p:spPr>
          <a:xfrm>
            <a:off x="4572000" y="1447800"/>
            <a:ext cx="4274460" cy="39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548" y="626162"/>
            <a:ext cx="8322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Objective: extend NOAA v2 SSU data record with SABER and MLS observations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44022" r="16106" b="48571"/>
          <a:stretch/>
        </p:blipFill>
        <p:spPr>
          <a:xfrm>
            <a:off x="609600" y="3797488"/>
            <a:ext cx="7332219" cy="107931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81200" y="2514600"/>
            <a:ext cx="3810000" cy="0"/>
          </a:xfrm>
          <a:prstGeom prst="straightConnector1">
            <a:avLst/>
          </a:prstGeom>
          <a:ln w="19050">
            <a:solidFill>
              <a:srgbClr val="410FF7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2133600"/>
            <a:ext cx="219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SSU    1979- 2006 (April)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81600" y="2971800"/>
            <a:ext cx="1891342" cy="0"/>
          </a:xfrm>
          <a:prstGeom prst="straightConnector1">
            <a:avLst/>
          </a:prstGeom>
          <a:ln w="19050">
            <a:solidFill>
              <a:srgbClr val="410FF7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2591582"/>
            <a:ext cx="3328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SABER    2002 (Feb)-2015 (continuing)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10200" y="3505200"/>
            <a:ext cx="1662742" cy="0"/>
          </a:xfrm>
          <a:prstGeom prst="straightConnector1">
            <a:avLst/>
          </a:prstGeom>
          <a:ln w="19050">
            <a:solidFill>
              <a:srgbClr val="410FF7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3166646"/>
            <a:ext cx="3217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MLS    2004 (Sept)-2015 (continuing)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97980" y="5181600"/>
            <a:ext cx="230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irect overlap for</a:t>
            </a:r>
          </a:p>
          <a:p>
            <a:pPr algn="ctr"/>
            <a:r>
              <a:rPr lang="en-US" dirty="0" smtClean="0"/>
              <a:t>Sept 2004 – April 2006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15000" y="4337144"/>
            <a:ext cx="0" cy="615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562600" y="2133600"/>
            <a:ext cx="0" cy="1663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91200" y="2133600"/>
            <a:ext cx="0" cy="1663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1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6984" r="16723" b="53334"/>
          <a:stretch/>
        </p:blipFill>
        <p:spPr>
          <a:xfrm>
            <a:off x="609600" y="3810000"/>
            <a:ext cx="3586276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3515" y="3505200"/>
            <a:ext cx="96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WACCM</a:t>
            </a:r>
            <a:endParaRPr lang="en-US" b="1" dirty="0">
              <a:solidFill>
                <a:srgbClr val="410FF7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1838" y="3810000"/>
            <a:ext cx="3657762" cy="2819400"/>
            <a:chOff x="2362200" y="1382486"/>
            <a:chExt cx="4506685" cy="3505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5" t="7301" r="17339" b="53810"/>
            <a:stretch/>
          </p:blipFill>
          <p:spPr>
            <a:xfrm>
              <a:off x="2362200" y="1382486"/>
              <a:ext cx="4506685" cy="3505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98490" y="2018347"/>
              <a:ext cx="725852" cy="36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MSU4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6800" y="2780347"/>
              <a:ext cx="647538" cy="36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SSU1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61382" y="3352800"/>
              <a:ext cx="647538" cy="36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SSU3</a:t>
              </a:r>
              <a:endParaRPr lang="en-US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88532" y="4795866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SSU1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49136" y="5742801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SSU3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92822" y="41148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MSU4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6943" y="533400"/>
            <a:ext cx="1610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WACCM trends</a:t>
            </a:r>
          </a:p>
          <a:p>
            <a:pPr algn="ctr"/>
            <a:r>
              <a:rPr lang="en-US" dirty="0" smtClean="0"/>
              <a:t>1979-2014</a:t>
            </a:r>
          </a:p>
          <a:p>
            <a:pPr algn="ctr"/>
            <a:r>
              <a:rPr lang="en-US" dirty="0" smtClean="0"/>
              <a:t>(K/decade)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14946" r="24128" b="55873"/>
          <a:stretch/>
        </p:blipFill>
        <p:spPr>
          <a:xfrm>
            <a:off x="7239000" y="457200"/>
            <a:ext cx="1099458" cy="30480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4114800" y="4876800"/>
            <a:ext cx="37596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748875" y="152400"/>
            <a:ext cx="4413925" cy="3464093"/>
            <a:chOff x="2748875" y="152400"/>
            <a:chExt cx="4413925" cy="3464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6826" r="16928" b="53809"/>
            <a:stretch/>
          </p:blipFill>
          <p:spPr>
            <a:xfrm>
              <a:off x="2748875" y="152400"/>
              <a:ext cx="4413925" cy="346409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459480" y="838200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-1.0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59480" y="2209799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-1.0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9600" y="1018401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-1.0</a:t>
              </a:r>
              <a:endParaRPr lang="en-US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18737" y="3440668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observations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8527" y="87868"/>
            <a:ext cx="96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WACCM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1524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1979-2014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1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6984" r="18161" b="53968"/>
          <a:stretch/>
        </p:blipFill>
        <p:spPr>
          <a:xfrm>
            <a:off x="718988" y="478970"/>
            <a:ext cx="3693532" cy="2950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6826" r="17134" b="53650"/>
          <a:stretch/>
        </p:blipFill>
        <p:spPr>
          <a:xfrm>
            <a:off x="4724399" y="388327"/>
            <a:ext cx="3810001" cy="3040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52400"/>
            <a:ext cx="96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WACCM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77372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observations</a:t>
            </a:r>
            <a:endParaRPr lang="en-US" b="1" dirty="0">
              <a:solidFill>
                <a:srgbClr val="410FF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6514" r="17134" b="53651"/>
          <a:stretch/>
        </p:blipFill>
        <p:spPr>
          <a:xfrm>
            <a:off x="576943" y="3581400"/>
            <a:ext cx="3265714" cy="27319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514600" y="2895600"/>
            <a:ext cx="1371600" cy="152400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6984" r="16928" b="53809"/>
          <a:stretch/>
        </p:blipFill>
        <p:spPr>
          <a:xfrm>
            <a:off x="4713513" y="3581400"/>
            <a:ext cx="3407230" cy="26887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045441" y="2743200"/>
            <a:ext cx="879359" cy="182880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22401" y="3288268"/>
            <a:ext cx="811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WACCM</a:t>
            </a:r>
          </a:p>
          <a:p>
            <a:pPr algn="ctr"/>
            <a:r>
              <a:rPr lang="en-US" sz="1400" dirty="0"/>
              <a:t>s</a:t>
            </a:r>
            <a:r>
              <a:rPr lang="en-US" sz="1400" dirty="0" smtClean="0"/>
              <a:t>tronger</a:t>
            </a:r>
          </a:p>
          <a:p>
            <a:pPr algn="ctr"/>
            <a:r>
              <a:rPr lang="en-US" sz="1400" dirty="0" smtClean="0"/>
              <a:t>cooling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331837" y="116965"/>
            <a:ext cx="7633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MSU4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1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6442" y="1600200"/>
            <a:ext cx="3973287" cy="3087522"/>
            <a:chOff x="386442" y="1600200"/>
            <a:chExt cx="3973287" cy="30875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7" t="7143" r="16722" b="54127"/>
            <a:stretch/>
          </p:blipFill>
          <p:spPr>
            <a:xfrm>
              <a:off x="386442" y="1600200"/>
              <a:ext cx="3973287" cy="30875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38400" y="3276600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 .6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8200" y="1520367"/>
            <a:ext cx="3962400" cy="3167355"/>
            <a:chOff x="4648200" y="1520367"/>
            <a:chExt cx="3962400" cy="31673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3" t="6826" r="17134" b="53968"/>
            <a:stretch/>
          </p:blipFill>
          <p:spPr>
            <a:xfrm>
              <a:off x="4648200" y="1520367"/>
              <a:ext cx="3962400" cy="31673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29400" y="2359223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 .9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55286" y="1151816"/>
            <a:ext cx="96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WACCM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3020" y="1151035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observations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2502" y="3807023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.9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9502" y="2205334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.6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25567" y="533400"/>
            <a:ext cx="2845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u</a:t>
            </a:r>
            <a:r>
              <a:rPr lang="en-US" sz="2000" u="sng" dirty="0" smtClean="0"/>
              <a:t>pper stratosphere: SSU3</a:t>
            </a:r>
            <a:endParaRPr lang="en-US" sz="2000" u="sng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743201" y="4114800"/>
            <a:ext cx="990599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86400" y="3960911"/>
            <a:ext cx="1219201" cy="8821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46094" y="4843046"/>
            <a:ext cx="1311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</a:t>
            </a:r>
            <a:r>
              <a:rPr lang="en-US" sz="1600" dirty="0" smtClean="0"/>
              <a:t>ery different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20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6826" r="17338" b="53650"/>
          <a:stretch/>
        </p:blipFill>
        <p:spPr>
          <a:xfrm>
            <a:off x="2514600" y="152400"/>
            <a:ext cx="4174170" cy="3352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00600" y="3733800"/>
            <a:ext cx="3505201" cy="2721429"/>
            <a:chOff x="609600" y="3657600"/>
            <a:chExt cx="3505201" cy="27214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5" t="7619" r="16312" b="52698"/>
            <a:stretch/>
          </p:blipFill>
          <p:spPr>
            <a:xfrm>
              <a:off x="609600" y="3657600"/>
              <a:ext cx="3505201" cy="272142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048652" y="5486400"/>
              <a:ext cx="564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MSU4</a:t>
              </a:r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35660" y="4114800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SSU3</a:t>
              </a:r>
              <a:endParaRPr lang="en-US" sz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6000" y="3364468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observations</a:t>
            </a:r>
            <a:endParaRPr lang="en-US" b="1" dirty="0">
              <a:solidFill>
                <a:srgbClr val="410FF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6984" r="15901" b="53492"/>
          <a:stretch/>
        </p:blipFill>
        <p:spPr>
          <a:xfrm>
            <a:off x="685800" y="3733800"/>
            <a:ext cx="3461659" cy="2710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3515" y="3364468"/>
            <a:ext cx="96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WACCM</a:t>
            </a:r>
            <a:endParaRPr lang="en-US" b="1" dirty="0">
              <a:solidFill>
                <a:srgbClr val="410FF7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6038" y="5029200"/>
            <a:ext cx="37596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4187985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SSU3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2051" y="5361801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MSU4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0" y="561945"/>
            <a:ext cx="1268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s</a:t>
            </a:r>
            <a:r>
              <a:rPr lang="en-US" sz="2000" u="sng" dirty="0" smtClean="0"/>
              <a:t>olar cycle</a:t>
            </a:r>
            <a:endParaRPr lang="en-US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234173" y="109638"/>
            <a:ext cx="96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10FF7"/>
                </a:solidFill>
              </a:rPr>
              <a:t>WACCM</a:t>
            </a:r>
            <a:endParaRPr lang="en-US" b="1" dirty="0">
              <a:solidFill>
                <a:srgbClr val="410FF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5486400"/>
            <a:ext cx="9934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uite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r</a:t>
            </a:r>
            <a:r>
              <a:rPr lang="en-US" sz="1400" dirty="0" smtClean="0">
                <a:solidFill>
                  <a:srgbClr val="FF0000"/>
                </a:solidFill>
              </a:rPr>
              <a:t>easonable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agreement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542210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410FF7"/>
                </a:solidFill>
              </a:rPr>
              <a:t>Key points: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SABER and MLS show nearly identical variability (and trends when combined with SSU)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Observed trends for 1979-2014: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Small trends in lower stratosphere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Upper stratosphere: global cooling, except for high latitude SH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/>
              <a:t>Warming</a:t>
            </a:r>
            <a:r>
              <a:rPr lang="en-US" dirty="0" smtClean="0"/>
              <a:t> in Antarctic winter upper stratosphere (!)</a:t>
            </a:r>
          </a:p>
          <a:p>
            <a:pPr lvl="1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Comparisons with WACCM: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Overall consistent with observations, but: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Much stronger ozone hole cooling in 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Global cooling in upper stratosphere (no Antarctic winter warming)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099" y="408485"/>
            <a:ext cx="6111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causing the wintertime warming over </a:t>
            </a:r>
            <a:r>
              <a:rPr lang="en-US" sz="2000" dirty="0" err="1" smtClean="0"/>
              <a:t>Antartica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9929" r="17133" b="54127"/>
          <a:stretch/>
        </p:blipFill>
        <p:spPr>
          <a:xfrm>
            <a:off x="762000" y="2531477"/>
            <a:ext cx="3407228" cy="2465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7143" r="18571" b="54127"/>
          <a:stretch/>
        </p:blipFill>
        <p:spPr>
          <a:xfrm>
            <a:off x="4724400" y="4267200"/>
            <a:ext cx="2522631" cy="20247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819400" y="4114802"/>
            <a:ext cx="1752600" cy="1110341"/>
          </a:xfrm>
          <a:prstGeom prst="straightConnector1">
            <a:avLst/>
          </a:prstGeom>
          <a:ln w="19050">
            <a:solidFill>
              <a:srgbClr val="410FF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495800" y="990052"/>
            <a:ext cx="3363687" cy="2744296"/>
            <a:chOff x="4303871" y="935075"/>
            <a:chExt cx="3363687" cy="27442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2" t="10477" r="17544" b="54445"/>
            <a:stretch/>
          </p:blipFill>
          <p:spPr>
            <a:xfrm>
              <a:off x="4303871" y="1273629"/>
              <a:ext cx="3363687" cy="24057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7958" y="935075"/>
              <a:ext cx="2746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 </a:t>
              </a:r>
              <a:r>
                <a:rPr lang="en-US" sz="1600" dirty="0" err="1" smtClean="0"/>
                <a:t>hPa</a:t>
              </a:r>
              <a:r>
                <a:rPr lang="en-US" sz="1600" dirty="0" smtClean="0"/>
                <a:t> wave forcing climatology</a:t>
              </a:r>
              <a:endParaRPr lang="en-US" sz="1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94078" y="2203809"/>
            <a:ext cx="2323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</a:t>
            </a:r>
            <a:r>
              <a:rPr lang="en-US" sz="1600" dirty="0" err="1" smtClean="0"/>
              <a:t>hPa</a:t>
            </a:r>
            <a:r>
              <a:rPr lang="en-US" sz="1600" dirty="0" smtClean="0"/>
              <a:t> wave forcing trends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4640368"/>
            <a:ext cx="1237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</a:t>
            </a:r>
            <a:r>
              <a:rPr lang="en-US" sz="1600" dirty="0" smtClean="0"/>
              <a:t>ncreasing</a:t>
            </a:r>
          </a:p>
          <a:p>
            <a:pPr algn="ctr"/>
            <a:r>
              <a:rPr lang="en-US" sz="1600" dirty="0"/>
              <a:t>w</a:t>
            </a:r>
            <a:r>
              <a:rPr lang="en-US" sz="1600" dirty="0" smtClean="0"/>
              <a:t>ave forcing</a:t>
            </a:r>
          </a:p>
          <a:p>
            <a:pPr algn="ctr"/>
            <a:r>
              <a:rPr lang="en-US" sz="1600" dirty="0" smtClean="0"/>
              <a:t>??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3660" y="1181100"/>
            <a:ext cx="243605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</a:t>
            </a:r>
            <a:r>
              <a:rPr lang="en-US" sz="1600" dirty="0" smtClean="0"/>
              <a:t>ncreases in wave forcing</a:t>
            </a:r>
          </a:p>
          <a:p>
            <a:pPr algn="ctr"/>
            <a:r>
              <a:rPr lang="en-US" sz="1600" dirty="0"/>
              <a:t>f</a:t>
            </a:r>
            <a:r>
              <a:rPr lang="en-US" sz="1600" dirty="0" smtClean="0"/>
              <a:t>rom </a:t>
            </a:r>
            <a:r>
              <a:rPr lang="en-US" sz="1600" dirty="0" err="1" smtClean="0"/>
              <a:t>ERAinterim</a:t>
            </a:r>
            <a:r>
              <a:rPr lang="en-US" sz="1600" dirty="0" smtClean="0"/>
              <a:t> reanalysis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752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676400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extra slides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64028" y="1539463"/>
            <a:ext cx="3788229" cy="2912200"/>
            <a:chOff x="381000" y="1213486"/>
            <a:chExt cx="3788229" cy="2912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6826" r="15901" b="54127"/>
            <a:stretch/>
          </p:blipFill>
          <p:spPr>
            <a:xfrm>
              <a:off x="381000" y="1213486"/>
              <a:ext cx="3788229" cy="29122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1066800" y="2971800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90800" y="1828800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MSU4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37314" y="2528458"/>
            <a:ext cx="3657600" cy="2909455"/>
            <a:chOff x="4724400" y="1580902"/>
            <a:chExt cx="3657600" cy="29094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7" t="7143" r="17955" b="53968"/>
            <a:stretch/>
          </p:blipFill>
          <p:spPr>
            <a:xfrm>
              <a:off x="4724400" y="1580902"/>
              <a:ext cx="3657600" cy="290945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410200" y="3276600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81800" y="2057400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MSU4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352800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SSU3</a:t>
              </a:r>
              <a:endParaRPr lang="en-US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09588" y="641866"/>
            <a:ext cx="690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Volcanic signals derived from residuals  (avg. of first year after eruption)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6056"/>
            <a:ext cx="6010460" cy="88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9674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536059"/>
            <a:ext cx="153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410FF7"/>
                </a:solidFill>
              </a:rPr>
              <a:t>volcanic signal</a:t>
            </a:r>
            <a:endParaRPr lang="en-US" u="sng" dirty="0">
              <a:solidFill>
                <a:srgbClr val="410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2931"/>
            <a:ext cx="8153400" cy="257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199"/>
            <a:ext cx="6010460" cy="88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53605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410FF7"/>
                </a:solidFill>
              </a:rPr>
              <a:t>s</a:t>
            </a:r>
            <a:r>
              <a:rPr lang="en-US" u="sng" dirty="0" smtClean="0">
                <a:solidFill>
                  <a:srgbClr val="410FF7"/>
                </a:solidFill>
              </a:rPr>
              <a:t>olar signal</a:t>
            </a:r>
            <a:endParaRPr lang="en-US" u="sng" dirty="0">
              <a:solidFill>
                <a:srgbClr val="410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3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040" y="314198"/>
            <a:ext cx="1737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Data details: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1848" y="2147105"/>
            <a:ext cx="61063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SABER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Limb emission viewing geometry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Broadband radiometry, T(p) derived from CO</a:t>
            </a:r>
            <a:r>
              <a:rPr lang="en-US" baseline="-25000" dirty="0" smtClean="0"/>
              <a:t>2</a:t>
            </a:r>
            <a:r>
              <a:rPr lang="en-US" dirty="0" smtClean="0"/>
              <a:t> emissions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Coverage: 50</a:t>
            </a:r>
            <a:r>
              <a:rPr lang="en-US" baseline="30000" dirty="0" smtClean="0"/>
              <a:t>o</a:t>
            </a:r>
            <a:r>
              <a:rPr lang="en-US" dirty="0" smtClean="0"/>
              <a:t> S – 80</a:t>
            </a:r>
            <a:r>
              <a:rPr lang="en-US" baseline="30000" dirty="0"/>
              <a:t>o</a:t>
            </a:r>
            <a:r>
              <a:rPr lang="en-US" dirty="0" smtClean="0"/>
              <a:t> N / 80</a:t>
            </a:r>
            <a:r>
              <a:rPr lang="en-US" baseline="30000" dirty="0"/>
              <a:t>o</a:t>
            </a:r>
            <a:r>
              <a:rPr lang="en-US" dirty="0" smtClean="0"/>
              <a:t> S – 50</a:t>
            </a:r>
            <a:r>
              <a:rPr lang="en-US" baseline="30000" dirty="0"/>
              <a:t>o</a:t>
            </a:r>
            <a:r>
              <a:rPr lang="en-US" dirty="0" smtClean="0"/>
              <a:t> N   (60-day yaw cycles)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Altitudes ~20-100 km; Vertical resolution ~2 km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229100"/>
            <a:ext cx="500290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Aura MLS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Limb emission viewing geometry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T(p) derived from O</a:t>
            </a:r>
            <a:r>
              <a:rPr lang="en-US" baseline="-25000" dirty="0" smtClean="0"/>
              <a:t>2</a:t>
            </a:r>
            <a:r>
              <a:rPr lang="en-US" dirty="0" smtClean="0"/>
              <a:t> microwave emissions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Near-global coverage (82</a:t>
            </a:r>
            <a:r>
              <a:rPr lang="en-US" baseline="30000" dirty="0" smtClean="0"/>
              <a:t>o</a:t>
            </a:r>
            <a:r>
              <a:rPr lang="en-US" dirty="0" smtClean="0"/>
              <a:t> N-S) on a daily basis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Altitudes ~10-90 km; Vertical resolution ~3-4 km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53000"/>
            <a:ext cx="1683381" cy="1089515"/>
          </a:xfrm>
          <a:prstGeom prst="rect">
            <a:avLst/>
          </a:prstGeom>
        </p:spPr>
      </p:pic>
      <p:pic>
        <p:nvPicPr>
          <p:cNvPr id="12" name="Picture 7" descr="SABER_Logo_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1" y="2286000"/>
            <a:ext cx="1551618" cy="10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457200"/>
            <a:ext cx="47505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SSU:   NOAA v2  (Zhou et al, 2014, JGR)</a:t>
            </a:r>
          </a:p>
          <a:p>
            <a:endParaRPr lang="en-US" dirty="0"/>
          </a:p>
          <a:p>
            <a:r>
              <a:rPr lang="en-US" dirty="0" smtClean="0"/>
              <a:t>Nadir viewing CO</a:t>
            </a:r>
            <a:r>
              <a:rPr lang="en-US" baseline="-25000" dirty="0" smtClean="0"/>
              <a:t>2</a:t>
            </a:r>
            <a:r>
              <a:rPr lang="en-US" dirty="0" smtClean="0"/>
              <a:t> emission radiometers</a:t>
            </a:r>
          </a:p>
          <a:p>
            <a:r>
              <a:rPr lang="en-US" dirty="0" smtClean="0"/>
              <a:t>Recalibrated and merged NOAA operational data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0293"/>
            <a:ext cx="1905000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5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10536" r="16518" b="53809"/>
          <a:stretch/>
        </p:blipFill>
        <p:spPr>
          <a:xfrm>
            <a:off x="1850400" y="1763486"/>
            <a:ext cx="5365605" cy="3766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81633"/>
            <a:ext cx="2024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a</a:t>
            </a:r>
            <a:r>
              <a:rPr lang="en-US" sz="2000" u="sng" dirty="0" smtClean="0"/>
              <a:t>nother example:</a:t>
            </a:r>
            <a:endParaRPr lang="en-U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428999" y="1295400"/>
            <a:ext cx="271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SSU channel 2    equator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969396" y="4081046"/>
            <a:ext cx="1107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differences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84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7461" r="15079" b="55873"/>
          <a:stretch/>
        </p:blipFill>
        <p:spPr>
          <a:xfrm>
            <a:off x="5845629" y="838200"/>
            <a:ext cx="2971800" cy="2615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9599"/>
            <a:ext cx="755508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Data analysis details:</a:t>
            </a:r>
          </a:p>
          <a:p>
            <a:endParaRPr lang="en-US" dirty="0"/>
          </a:p>
          <a:p>
            <a:r>
              <a:rPr lang="en-US" dirty="0" smtClean="0"/>
              <a:t>1) Construct SSU-equivalent layer temperatures </a:t>
            </a:r>
          </a:p>
          <a:p>
            <a:r>
              <a:rPr lang="en-US" dirty="0"/>
              <a:t>	</a:t>
            </a:r>
            <a:r>
              <a:rPr lang="en-US" dirty="0" smtClean="0"/>
              <a:t>from SABER and MLS</a:t>
            </a:r>
          </a:p>
          <a:p>
            <a:endParaRPr lang="en-US" dirty="0"/>
          </a:p>
          <a:p>
            <a:r>
              <a:rPr lang="en-US" dirty="0" smtClean="0"/>
              <a:t>2) </a:t>
            </a:r>
            <a:r>
              <a:rPr lang="en-US" dirty="0" err="1" smtClean="0"/>
              <a:t>Deseasonalize</a:t>
            </a:r>
            <a:r>
              <a:rPr lang="en-US" dirty="0" smtClean="0"/>
              <a:t> each data set using: </a:t>
            </a:r>
          </a:p>
          <a:p>
            <a:endParaRPr lang="en-US" dirty="0"/>
          </a:p>
          <a:p>
            <a:r>
              <a:rPr lang="en-US" dirty="0" smtClean="0"/>
              <a:t>	2002-2006 for SSU</a:t>
            </a:r>
          </a:p>
          <a:p>
            <a:r>
              <a:rPr lang="en-US" dirty="0"/>
              <a:t>	</a:t>
            </a:r>
            <a:r>
              <a:rPr lang="en-US" dirty="0" smtClean="0"/>
              <a:t>    2004-2008 for SABER</a:t>
            </a:r>
          </a:p>
          <a:p>
            <a:r>
              <a:rPr lang="en-US" dirty="0"/>
              <a:t>	</a:t>
            </a:r>
            <a:r>
              <a:rPr lang="en-US" dirty="0" smtClean="0"/>
              <a:t>    2004-2008 for MLS</a:t>
            </a:r>
          </a:p>
          <a:p>
            <a:endParaRPr lang="en-US" dirty="0"/>
          </a:p>
          <a:p>
            <a:r>
              <a:rPr lang="en-US" dirty="0" smtClean="0"/>
              <a:t>3) Normalize all anomalies to zero for the overlap </a:t>
            </a:r>
          </a:p>
          <a:p>
            <a:r>
              <a:rPr lang="en-US" dirty="0"/>
              <a:t>	</a:t>
            </a:r>
            <a:r>
              <a:rPr lang="en-US" dirty="0" smtClean="0"/>
              <a:t>period:  Sept. 2004 – April 2006</a:t>
            </a:r>
          </a:p>
          <a:p>
            <a:endParaRPr lang="en-US" dirty="0"/>
          </a:p>
          <a:p>
            <a:r>
              <a:rPr lang="en-US" dirty="0" smtClean="0"/>
              <a:t>4) Regression fits using standard multivariate model:  (Jan 1979 – Oct. 2014)</a:t>
            </a:r>
          </a:p>
          <a:p>
            <a:endParaRPr lang="en-US" dirty="0"/>
          </a:p>
          <a:p>
            <a:r>
              <a:rPr lang="en-US" dirty="0" smtClean="0"/>
              <a:t>	linear trend, solar cycle, ENSO, QBO (2 orthogonal terms)</a:t>
            </a:r>
          </a:p>
          <a:p>
            <a:r>
              <a:rPr lang="en-US" dirty="0"/>
              <a:t>	</a:t>
            </a:r>
            <a:r>
              <a:rPr lang="en-US" dirty="0" smtClean="0"/>
              <a:t>        + volcanic periods omitted from fits (volcanic effects as residuals)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05400" y="1600200"/>
            <a:ext cx="457200" cy="152400"/>
          </a:xfrm>
          <a:prstGeom prst="straightConnector1">
            <a:avLst/>
          </a:prstGeom>
          <a:ln w="19050">
            <a:solidFill>
              <a:srgbClr val="410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10598" r="18160" b="54127"/>
          <a:stretch/>
        </p:blipFill>
        <p:spPr>
          <a:xfrm>
            <a:off x="1600200" y="1763486"/>
            <a:ext cx="5142922" cy="3722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9760" y="1352490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SSU channel 3    40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9731" y="3418114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lack: SSU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937194" y="3276600"/>
            <a:ext cx="577406" cy="3107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1905000"/>
            <a:ext cx="1186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10FF7"/>
                </a:solidFill>
              </a:rPr>
              <a:t>blue: SABER</a:t>
            </a:r>
            <a:endParaRPr lang="en-US" sz="1600" dirty="0">
              <a:solidFill>
                <a:srgbClr val="410FF7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24200" y="2232668"/>
            <a:ext cx="304800" cy="2286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000" y="3455666"/>
            <a:ext cx="920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ed: MLS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077228" y="3314153"/>
            <a:ext cx="282531" cy="273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0" y="4081046"/>
            <a:ext cx="1107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differences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75419" y="414108"/>
            <a:ext cx="4548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</a:t>
            </a:r>
            <a:r>
              <a:rPr lang="en-US" sz="2000" u="sng" dirty="0" smtClean="0"/>
              <a:t>omparison of </a:t>
            </a:r>
            <a:r>
              <a:rPr lang="en-US" sz="2000" u="sng" dirty="0" err="1" smtClean="0"/>
              <a:t>deseasonalized</a:t>
            </a:r>
            <a:r>
              <a:rPr lang="en-US" sz="2000" u="sng" dirty="0" smtClean="0"/>
              <a:t> anomalies: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2886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5613" r="16106" b="48571"/>
          <a:stretch/>
        </p:blipFill>
        <p:spPr>
          <a:xfrm>
            <a:off x="2024743" y="1524000"/>
            <a:ext cx="4739374" cy="4315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81633"/>
            <a:ext cx="394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t</a:t>
            </a:r>
            <a:r>
              <a:rPr lang="en-US" sz="2000" u="sng" dirty="0" smtClean="0"/>
              <a:t>ime series of anomalies at equator:</a:t>
            </a:r>
            <a:endParaRPr lang="en-US" sz="2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1185446"/>
            <a:ext cx="1931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10FF7"/>
                </a:solidFill>
              </a:rPr>
              <a:t>c</a:t>
            </a:r>
            <a:r>
              <a:rPr lang="en-US" sz="1600" dirty="0" smtClean="0">
                <a:solidFill>
                  <a:srgbClr val="410FF7"/>
                </a:solidFill>
              </a:rPr>
              <a:t>ombined SSU + MLS</a:t>
            </a:r>
            <a:endParaRPr lang="en-US" sz="1600" dirty="0">
              <a:solidFill>
                <a:srgbClr val="410F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5515" r="18571" b="48571"/>
          <a:stretch/>
        </p:blipFill>
        <p:spPr>
          <a:xfrm>
            <a:off x="4686300" y="641475"/>
            <a:ext cx="4038600" cy="3830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304800"/>
            <a:ext cx="10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42857" y="2436197"/>
            <a:ext cx="304800" cy="866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rot="-900000">
            <a:off x="4532720" y="1491545"/>
            <a:ext cx="373265" cy="267602"/>
          </a:xfrm>
          <a:prstGeom prst="rightArrow">
            <a:avLst/>
          </a:prstGeom>
          <a:noFill/>
          <a:ln>
            <a:solidFill>
              <a:srgbClr val="410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5563" r="17749" b="48649"/>
          <a:stretch/>
        </p:blipFill>
        <p:spPr>
          <a:xfrm>
            <a:off x="407021" y="990601"/>
            <a:ext cx="4012579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977" y="545068"/>
            <a:ext cx="401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nomalies (black) and </a:t>
            </a:r>
            <a:r>
              <a:rPr lang="en-US" dirty="0" smtClean="0">
                <a:solidFill>
                  <a:srgbClr val="FF0000"/>
                </a:solidFill>
              </a:rPr>
              <a:t>regression fit (red)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88970" y="4471631"/>
            <a:ext cx="2645229" cy="2164279"/>
            <a:chOff x="4288970" y="4471631"/>
            <a:chExt cx="2645229" cy="216427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970" y="4471631"/>
              <a:ext cx="2645229" cy="2164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5061858" y="5181599"/>
              <a:ext cx="136070" cy="2286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81633"/>
            <a:ext cx="5470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l</a:t>
            </a:r>
            <a:r>
              <a:rPr lang="en-US" sz="2000" u="sng" dirty="0" smtClean="0"/>
              <a:t>atitudinal structure of residuals for NOAA-8 SSU2:</a:t>
            </a:r>
            <a:endParaRPr lang="en-US" sz="2000" u="sng" dirty="0"/>
          </a:p>
        </p:txBody>
      </p:sp>
      <p:grpSp>
        <p:nvGrpSpPr>
          <p:cNvPr id="8" name="Group 7"/>
          <p:cNvGrpSpPr/>
          <p:nvPr/>
        </p:nvGrpSpPr>
        <p:grpSpPr>
          <a:xfrm>
            <a:off x="1932037" y="1447800"/>
            <a:ext cx="4163963" cy="3016870"/>
            <a:chOff x="2267564" y="1936130"/>
            <a:chExt cx="4163963" cy="30168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2" t="10770" r="17750" b="53809"/>
            <a:stretch/>
          </p:blipFill>
          <p:spPr>
            <a:xfrm>
              <a:off x="2267564" y="1936130"/>
              <a:ext cx="4163963" cy="301687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2971800" y="3200400"/>
              <a:ext cx="31242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26176" y="1567543"/>
            <a:ext cx="1672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</a:t>
            </a:r>
            <a:r>
              <a:rPr lang="en-US" sz="1600" dirty="0" smtClean="0"/>
              <a:t>ach curve </a:t>
            </a:r>
          </a:p>
          <a:p>
            <a:pPr algn="ctr"/>
            <a:r>
              <a:rPr lang="en-US" sz="1600" dirty="0"/>
              <a:t>s</a:t>
            </a:r>
            <a:r>
              <a:rPr lang="en-US" sz="1600" dirty="0" smtClean="0"/>
              <a:t>hows one month</a:t>
            </a:r>
          </a:p>
          <a:p>
            <a:pPr algn="ctr"/>
            <a:r>
              <a:rPr lang="en-US" sz="1600" dirty="0"/>
              <a:t>d</a:t>
            </a:r>
            <a:r>
              <a:rPr lang="en-US" sz="1600" dirty="0" smtClean="0"/>
              <a:t>uring 1983-1984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3352800"/>
            <a:ext cx="2336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ersistent patterns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uggest bias correction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roblem for </a:t>
            </a:r>
          </a:p>
          <a:p>
            <a:pPr algn="ctr"/>
            <a:r>
              <a:rPr lang="en-US" dirty="0" smtClean="0"/>
              <a:t>NOAA-8 SSU2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20259" y="3657600"/>
            <a:ext cx="288221" cy="1572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5555" r="18571" b="48571"/>
          <a:stretch/>
        </p:blipFill>
        <p:spPr>
          <a:xfrm>
            <a:off x="381000" y="1737038"/>
            <a:ext cx="3853544" cy="365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5714" r="16396" b="49841"/>
          <a:stretch/>
        </p:blipFill>
        <p:spPr>
          <a:xfrm>
            <a:off x="4648200" y="1740933"/>
            <a:ext cx="4005889" cy="354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367706"/>
            <a:ext cx="240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10FF7"/>
                </a:solidFill>
              </a:rPr>
              <a:t>o</a:t>
            </a:r>
            <a:r>
              <a:rPr lang="en-US" dirty="0" smtClean="0">
                <a:solidFill>
                  <a:srgbClr val="410FF7"/>
                </a:solidFill>
              </a:rPr>
              <a:t>riginal SSU data  (v2.0)</a:t>
            </a:r>
            <a:endParaRPr lang="en-US" dirty="0">
              <a:solidFill>
                <a:srgbClr val="410F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356820"/>
            <a:ext cx="330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10FF7"/>
                </a:solidFill>
              </a:rPr>
              <a:t>revised NOAA-8 SSU2 data  (v2.1)</a:t>
            </a:r>
            <a:endParaRPr lang="en-US" dirty="0">
              <a:solidFill>
                <a:srgbClr val="410FF7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66800" y="3429000"/>
            <a:ext cx="304800" cy="866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34000" y="3429000"/>
            <a:ext cx="304800" cy="866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0" y="533400"/>
            <a:ext cx="4502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r</a:t>
            </a:r>
            <a:r>
              <a:rPr lang="en-US" sz="2000" u="sng" dirty="0" smtClean="0"/>
              <a:t>esiduals from regression fits (at equator)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6941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619</Words>
  <Application>Microsoft Office PowerPoint</Application>
  <PresentationFormat>On-screen Show (4:3)</PresentationFormat>
  <Paragraphs>206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Randel</dc:creator>
  <cp:lastModifiedBy>William Randel</cp:lastModifiedBy>
  <cp:revision>62</cp:revision>
  <dcterms:created xsi:type="dcterms:W3CDTF">2015-03-24T05:20:39Z</dcterms:created>
  <dcterms:modified xsi:type="dcterms:W3CDTF">2015-04-15T21:44:58Z</dcterms:modified>
</cp:coreProperties>
</file>