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64" r:id="rId3"/>
    <p:sldId id="256" r:id="rId4"/>
    <p:sldId id="257" r:id="rId5"/>
    <p:sldId id="258" r:id="rId6"/>
    <p:sldId id="259" r:id="rId7"/>
    <p:sldId id="260" r:id="rId8"/>
    <p:sldId id="261" r:id="rId9"/>
    <p:sldId id="262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0099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4994" autoAdjust="0"/>
    <p:restoredTop sz="94660"/>
  </p:normalViewPr>
  <p:slideViewPr>
    <p:cSldViewPr snapToGrid="0">
      <p:cViewPr>
        <p:scale>
          <a:sx n="141" d="100"/>
          <a:sy n="141" d="100"/>
        </p:scale>
        <p:origin x="-774" y="-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3E3E8-5140-4AAF-9243-5575359B9A73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05ECE-A91A-47E8-9B27-ED433E265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539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3E3E8-5140-4AAF-9243-5575359B9A73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05ECE-A91A-47E8-9B27-ED433E265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378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3E3E8-5140-4AAF-9243-5575359B9A73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05ECE-A91A-47E8-9B27-ED433E265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077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3E3E8-5140-4AAF-9243-5575359B9A73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05ECE-A91A-47E8-9B27-ED433E265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8371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3E3E8-5140-4AAF-9243-5575359B9A73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05ECE-A91A-47E8-9B27-ED433E265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093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3E3E8-5140-4AAF-9243-5575359B9A73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05ECE-A91A-47E8-9B27-ED433E265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955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3E3E8-5140-4AAF-9243-5575359B9A73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05ECE-A91A-47E8-9B27-ED433E265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907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3E3E8-5140-4AAF-9243-5575359B9A73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05ECE-A91A-47E8-9B27-ED433E265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209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3E3E8-5140-4AAF-9243-5575359B9A73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05ECE-A91A-47E8-9B27-ED433E265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18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3E3E8-5140-4AAF-9243-5575359B9A73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05ECE-A91A-47E8-9B27-ED433E265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035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3E3E8-5140-4AAF-9243-5575359B9A73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05ECE-A91A-47E8-9B27-ED433E265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837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D3E3E8-5140-4AAF-9243-5575359B9A73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305ECE-A91A-47E8-9B27-ED433E265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604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4781"/>
            <a:ext cx="7772400" cy="2387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Stratospheric </a:t>
            </a:r>
            <a:r>
              <a:rPr lang="en-US" dirty="0" smtClean="0"/>
              <a:t>temperature </a:t>
            </a:r>
            <a:r>
              <a:rPr lang="en-US" dirty="0" smtClean="0"/>
              <a:t>simulated by </a:t>
            </a:r>
            <a:r>
              <a:rPr lang="en-US" dirty="0" smtClean="0"/>
              <a:t>GFDL </a:t>
            </a:r>
            <a:r>
              <a:rPr lang="en-US" dirty="0" smtClean="0"/>
              <a:t>models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Pu Lin, Dan Schwarzkopf, and V. </a:t>
            </a:r>
            <a:r>
              <a:rPr lang="en-US" dirty="0" err="1" smtClean="0"/>
              <a:t>Ramaswamy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NOAA/ GFDL, Princeton, NJ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8837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Summary (cont’d)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Most of the trends are due to decrease of ozone and increase of GHGs</a:t>
            </a:r>
            <a:r>
              <a:rPr lang="en-US" sz="2400" dirty="0" smtClean="0"/>
              <a:t>. Natural forcing induces little trends.</a:t>
            </a:r>
            <a:endParaRPr lang="en-US" sz="2400" dirty="0"/>
          </a:p>
          <a:p>
            <a:r>
              <a:rPr lang="en-US" sz="2400" dirty="0"/>
              <a:t>Model with internally generated ozone (CM3) simulates similar temperature trends to model with prescribed ozone (CM2.1).</a:t>
            </a:r>
          </a:p>
        </p:txBody>
      </p:sp>
    </p:spTree>
    <p:extLst>
      <p:ext uri="{BB962C8B-B14F-4D97-AF65-F5344CB8AC3E}">
        <p14:creationId xmlns:p14="http://schemas.microsoft.com/office/powerpoint/2010/main" val="246389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Data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586633"/>
            <a:ext cx="7886700" cy="4918075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Observations:</a:t>
            </a:r>
          </a:p>
          <a:p>
            <a:pPr lvl="1"/>
            <a:r>
              <a:rPr lang="en-US" dirty="0" smtClean="0"/>
              <a:t>MSU: RSS, UAH, NOAA</a:t>
            </a:r>
          </a:p>
          <a:p>
            <a:pPr lvl="1"/>
            <a:r>
              <a:rPr lang="en-US" dirty="0" smtClean="0"/>
              <a:t>SSU: NOAA, UKMO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Models:</a:t>
            </a:r>
          </a:p>
          <a:p>
            <a:pPr lvl="1"/>
            <a:r>
              <a:rPr lang="en-US" dirty="0" smtClean="0"/>
              <a:t>CM3: </a:t>
            </a:r>
          </a:p>
          <a:p>
            <a:pPr lvl="2"/>
            <a:r>
              <a:rPr lang="en-US" dirty="0" smtClean="0"/>
              <a:t>full chemistry; model top at 0.01 hPa; 25 layers above 100 hPa.</a:t>
            </a:r>
          </a:p>
          <a:p>
            <a:pPr lvl="2"/>
            <a:r>
              <a:rPr lang="en-US" dirty="0" smtClean="0"/>
              <a:t>All forcing (</a:t>
            </a:r>
            <a:r>
              <a:rPr lang="en-US" dirty="0" err="1" smtClean="0"/>
              <a:t>AllForc</a:t>
            </a:r>
            <a:r>
              <a:rPr lang="en-US" dirty="0" smtClean="0"/>
              <a:t>) and Natural forcing only (Natural)                 each has 3 members.</a:t>
            </a:r>
          </a:p>
          <a:p>
            <a:pPr lvl="1"/>
            <a:r>
              <a:rPr lang="en-US" dirty="0" smtClean="0"/>
              <a:t>CM2.1: </a:t>
            </a:r>
          </a:p>
          <a:p>
            <a:pPr lvl="2"/>
            <a:r>
              <a:rPr lang="en-US" dirty="0" smtClean="0"/>
              <a:t>prescribe ozone; model top at 3 hPa; </a:t>
            </a:r>
          </a:p>
          <a:p>
            <a:pPr lvl="2"/>
            <a:r>
              <a:rPr lang="en-US" dirty="0" smtClean="0"/>
              <a:t>All forcing (</a:t>
            </a:r>
            <a:r>
              <a:rPr lang="en-US" dirty="0" err="1" smtClean="0"/>
              <a:t>AllForc</a:t>
            </a:r>
            <a:r>
              <a:rPr lang="en-US" dirty="0" smtClean="0"/>
              <a:t>), Natural forcing only (Natural) and Greenhouse gases + stratospheric ozone (WmGhgO3)                                                   each has 3 members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106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Global mean (90°N-90°S) MSU TLS anomalies</a:t>
            </a:r>
            <a:endParaRPr lang="en-US" sz="3200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917712"/>
            <a:ext cx="8138160" cy="393629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700202" y="5854007"/>
            <a:ext cx="737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Year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66985" y="2915039"/>
            <a:ext cx="461665" cy="1941639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US" dirty="0" smtClean="0"/>
              <a:t>TLS anomalies (K)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7502237" y="2618509"/>
            <a:ext cx="15794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Obs</a:t>
            </a:r>
            <a:r>
              <a:rPr lang="en-US" dirty="0" smtClean="0"/>
              <a:t>: </a:t>
            </a:r>
          </a:p>
          <a:p>
            <a:r>
              <a:rPr lang="en-US" dirty="0" smtClean="0"/>
              <a:t>RSS, UAH, NOAA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7512627" y="3630362"/>
            <a:ext cx="15690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6600"/>
                </a:solidFill>
              </a:rPr>
              <a:t>CM3:  </a:t>
            </a:r>
            <a:r>
              <a:rPr lang="en-US" dirty="0" err="1" smtClean="0">
                <a:solidFill>
                  <a:srgbClr val="FF6600"/>
                </a:solidFill>
              </a:rPr>
              <a:t>AllForc</a:t>
            </a:r>
            <a:r>
              <a:rPr lang="en-US" dirty="0" smtClean="0">
                <a:solidFill>
                  <a:srgbClr val="FF6600"/>
                </a:solidFill>
              </a:rPr>
              <a:t> (3 member mean) </a:t>
            </a:r>
            <a:endParaRPr lang="en-US" dirty="0">
              <a:solidFill>
                <a:srgbClr val="FF66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502238" y="4642216"/>
            <a:ext cx="15794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8000"/>
                </a:solidFill>
              </a:rPr>
              <a:t>CM3: Natural (3 member mean)</a:t>
            </a:r>
            <a:endParaRPr lang="en-US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38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96083"/>
          </a:xfrm>
        </p:spPr>
        <p:txBody>
          <a:bodyPr/>
          <a:lstStyle/>
          <a:p>
            <a:r>
              <a:rPr lang="en-US" sz="3200" dirty="0" smtClean="0"/>
              <a:t>Global mean (90°N-90°S) SSU anomalies</a:t>
            </a:r>
            <a:endParaRPr lang="en-US" sz="32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60001" y="1377617"/>
            <a:ext cx="8133737" cy="50292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502237" y="2340025"/>
            <a:ext cx="16625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Obs</a:t>
            </a:r>
            <a:r>
              <a:rPr lang="en-US" dirty="0" smtClean="0"/>
              <a:t>: </a:t>
            </a:r>
          </a:p>
          <a:p>
            <a:r>
              <a:rPr lang="en-US" dirty="0" smtClean="0"/>
              <a:t>NOAA (solid)</a:t>
            </a:r>
          </a:p>
          <a:p>
            <a:r>
              <a:rPr lang="en-US" dirty="0" smtClean="0"/>
              <a:t>UKMO (dashed)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11450" y="4919215"/>
            <a:ext cx="9692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SSU-1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11450" y="3817353"/>
            <a:ext cx="9692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SSU-2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11449" y="2652023"/>
            <a:ext cx="9692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SSU-3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3979718" y="6205743"/>
            <a:ext cx="8208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Year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6972300" y="6409584"/>
            <a:ext cx="20158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Every tick is 0.5 K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7512627" y="3491120"/>
            <a:ext cx="15690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6600"/>
                </a:solidFill>
              </a:rPr>
              <a:t>CM3:  </a:t>
            </a:r>
            <a:r>
              <a:rPr lang="en-US" dirty="0" err="1" smtClean="0">
                <a:solidFill>
                  <a:srgbClr val="FF6600"/>
                </a:solidFill>
              </a:rPr>
              <a:t>AllForc</a:t>
            </a:r>
            <a:r>
              <a:rPr lang="en-US" dirty="0" smtClean="0">
                <a:solidFill>
                  <a:srgbClr val="FF6600"/>
                </a:solidFill>
              </a:rPr>
              <a:t> (3 member mean) </a:t>
            </a:r>
            <a:endParaRPr lang="en-US" dirty="0">
              <a:solidFill>
                <a:srgbClr val="FF66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502238" y="4642216"/>
            <a:ext cx="15794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8000"/>
                </a:solidFill>
              </a:rPr>
              <a:t>CM3: Natural (3 member mean)</a:t>
            </a:r>
            <a:endParaRPr lang="en-US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4816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5126"/>
            <a:ext cx="8058150" cy="1325563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Linear trends in MSU TLS (K/decade) 1979-2006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/>
              <a:t> </a:t>
            </a:r>
            <a:r>
              <a:rPr lang="en-US" sz="3200" dirty="0" smtClean="0"/>
              <a:t>                   </a:t>
            </a:r>
            <a:r>
              <a:rPr lang="en-US" sz="2700" dirty="0" smtClean="0"/>
              <a:t>two years following major eruptions are excluded</a:t>
            </a:r>
            <a:br>
              <a:rPr lang="en-US" sz="2700" dirty="0" smtClean="0"/>
            </a:br>
            <a:r>
              <a:rPr lang="en-US" sz="2700" dirty="0"/>
              <a:t> </a:t>
            </a:r>
            <a:r>
              <a:rPr lang="en-US" sz="2700" dirty="0" smtClean="0"/>
              <a:t>                       significant trends are marked by symbols</a:t>
            </a:r>
            <a:endParaRPr lang="en-US" sz="27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9773" y="1907323"/>
            <a:ext cx="7315200" cy="431539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065818" y="2618509"/>
            <a:ext cx="19534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Obs</a:t>
            </a:r>
            <a:r>
              <a:rPr lang="en-US" dirty="0" smtClean="0"/>
              <a:t>: </a:t>
            </a:r>
          </a:p>
          <a:p>
            <a:r>
              <a:rPr lang="en-US" dirty="0" smtClean="0"/>
              <a:t>RSS, UAH, NOAA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076823" y="3630362"/>
            <a:ext cx="19406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6600"/>
                </a:solidFill>
              </a:rPr>
              <a:t>CM3:  </a:t>
            </a:r>
            <a:r>
              <a:rPr lang="en-US" dirty="0" err="1" smtClean="0">
                <a:solidFill>
                  <a:srgbClr val="FF6600"/>
                </a:solidFill>
              </a:rPr>
              <a:t>AllForc</a:t>
            </a:r>
            <a:r>
              <a:rPr lang="en-US" dirty="0" smtClean="0">
                <a:solidFill>
                  <a:srgbClr val="FF6600"/>
                </a:solidFill>
              </a:rPr>
              <a:t> </a:t>
            </a:r>
          </a:p>
          <a:p>
            <a:r>
              <a:rPr lang="en-US" dirty="0" smtClean="0">
                <a:solidFill>
                  <a:srgbClr val="FF6600"/>
                </a:solidFill>
              </a:rPr>
              <a:t>(3 member mean) </a:t>
            </a:r>
            <a:endParaRPr lang="en-US" dirty="0">
              <a:solidFill>
                <a:srgbClr val="FF66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065819" y="4642216"/>
            <a:ext cx="19534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8000"/>
                </a:solidFill>
              </a:rPr>
              <a:t>CM3: Natural 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(3 member mean)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626428" y="6254684"/>
            <a:ext cx="15794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Latitude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59773" y="2431474"/>
            <a:ext cx="461665" cy="3054926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US" dirty="0" smtClean="0"/>
              <a:t>Zonal mean Trend (K/decade)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1600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3845" y="203982"/>
            <a:ext cx="8312728" cy="1083520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Linear trends in SSU (K/decade) 1979-2006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/>
              <a:t> </a:t>
            </a:r>
            <a:r>
              <a:rPr lang="en-US" sz="3200" dirty="0" smtClean="0"/>
              <a:t>                   </a:t>
            </a:r>
            <a:r>
              <a:rPr lang="en-US" sz="2700" dirty="0" smtClean="0"/>
              <a:t>two years following major eruptions are excluded</a:t>
            </a:r>
            <a:br>
              <a:rPr lang="en-US" sz="2700" dirty="0" smtClean="0"/>
            </a:br>
            <a:r>
              <a:rPr lang="en-US" sz="2700" dirty="0"/>
              <a:t> </a:t>
            </a:r>
            <a:r>
              <a:rPr lang="en-US" sz="2700" dirty="0" smtClean="0"/>
              <a:t>                       significant trends are marked by symbols</a:t>
            </a:r>
            <a:endParaRPr lang="en-US" sz="2700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89709" y="1656834"/>
            <a:ext cx="6400800" cy="480578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190509" y="2618509"/>
            <a:ext cx="19534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Obs</a:t>
            </a:r>
            <a:r>
              <a:rPr lang="en-US" dirty="0" smtClean="0"/>
              <a:t>: </a:t>
            </a:r>
          </a:p>
          <a:p>
            <a:r>
              <a:rPr lang="en-US" dirty="0" smtClean="0"/>
              <a:t>RSS, UAH, NOAA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7201514" y="3630362"/>
            <a:ext cx="19406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6600"/>
                </a:solidFill>
              </a:rPr>
              <a:t>CM3:  </a:t>
            </a:r>
            <a:r>
              <a:rPr lang="en-US" dirty="0" err="1" smtClean="0">
                <a:solidFill>
                  <a:srgbClr val="FF6600"/>
                </a:solidFill>
              </a:rPr>
              <a:t>AllForc</a:t>
            </a:r>
            <a:r>
              <a:rPr lang="en-US" dirty="0" smtClean="0">
                <a:solidFill>
                  <a:srgbClr val="FF6600"/>
                </a:solidFill>
              </a:rPr>
              <a:t> </a:t>
            </a:r>
          </a:p>
          <a:p>
            <a:r>
              <a:rPr lang="en-US" dirty="0" smtClean="0">
                <a:solidFill>
                  <a:srgbClr val="FF6600"/>
                </a:solidFill>
              </a:rPr>
              <a:t>(3 member mean) </a:t>
            </a:r>
            <a:endParaRPr lang="en-US" dirty="0">
              <a:solidFill>
                <a:srgbClr val="FF66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190510" y="4642216"/>
            <a:ext cx="19534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8000"/>
                </a:solidFill>
              </a:rPr>
              <a:t>CM3: Natural 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(3 member mean)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865419" y="6451692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Latitude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66254" y="5413664"/>
            <a:ext cx="737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SSU-1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66253" y="2613392"/>
            <a:ext cx="737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SSU-3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66253" y="4308614"/>
            <a:ext cx="737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SSU-2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1869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027" y="126136"/>
            <a:ext cx="8427028" cy="642791"/>
          </a:xfrm>
        </p:spPr>
        <p:txBody>
          <a:bodyPr/>
          <a:lstStyle/>
          <a:p>
            <a:r>
              <a:rPr lang="en-US" sz="3200" dirty="0" smtClean="0"/>
              <a:t>Comparing CM3 vs CM2.1:</a:t>
            </a:r>
            <a:r>
              <a:rPr lang="en-US" sz="3200" dirty="0"/>
              <a:t> </a:t>
            </a:r>
            <a:r>
              <a:rPr lang="en-US" sz="2800" dirty="0" smtClean="0"/>
              <a:t>global mean anomalies (K)</a:t>
            </a:r>
            <a:endParaRPr lang="en-US" sz="3200" dirty="0"/>
          </a:p>
        </p:txBody>
      </p:sp>
      <p:pic>
        <p:nvPicPr>
          <p:cNvPr id="4" name="Picture 1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55" t="5594" b="3496"/>
          <a:stretch/>
        </p:blipFill>
        <p:spPr bwMode="auto">
          <a:xfrm>
            <a:off x="2109355" y="914400"/>
            <a:ext cx="6150148" cy="594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68175" y="2150918"/>
            <a:ext cx="10754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CM3</a:t>
            </a: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768175" y="4956464"/>
            <a:ext cx="9255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CM2.1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85585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Comparing CM3 vs CM2.1:</a:t>
            </a:r>
            <a:r>
              <a:rPr lang="en-US" sz="3200" dirty="0"/>
              <a:t> </a:t>
            </a:r>
            <a:r>
              <a:rPr lang="en-US" sz="3200" dirty="0" smtClean="0"/>
              <a:t>zonal mean trends</a:t>
            </a:r>
            <a:endParaRPr lang="en-US" sz="3200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13472" y="1531774"/>
            <a:ext cx="6400800" cy="480578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68175" y="2457227"/>
            <a:ext cx="10754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CM3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768175" y="4707082"/>
            <a:ext cx="9255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CM2.1</a:t>
            </a:r>
            <a:endParaRPr lang="en-US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4416136" y="6152888"/>
            <a:ext cx="1070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Latitude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3848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91509"/>
            <a:ext cx="7886700" cy="930709"/>
          </a:xfrm>
        </p:spPr>
        <p:txBody>
          <a:bodyPr>
            <a:normAutofit/>
          </a:bodyPr>
          <a:lstStyle/>
          <a:p>
            <a:r>
              <a:rPr lang="en-US" sz="3200" dirty="0" smtClean="0"/>
              <a:t>Summary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09254"/>
            <a:ext cx="7886700" cy="51850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The interannual variations of stratospheric temperature since 1979 in general are well simulated by GFDL models:</a:t>
            </a:r>
          </a:p>
          <a:p>
            <a:pPr lvl="1"/>
            <a:r>
              <a:rPr lang="en-US" sz="2000" dirty="0" smtClean="0"/>
              <a:t>General cooling trends</a:t>
            </a:r>
          </a:p>
          <a:p>
            <a:pPr lvl="1"/>
            <a:r>
              <a:rPr lang="en-US" sz="2000" dirty="0" smtClean="0"/>
              <a:t>Stronger cooling over SH high latitudes</a:t>
            </a:r>
          </a:p>
          <a:p>
            <a:pPr lvl="1"/>
            <a:r>
              <a:rPr lang="en-US" sz="2000" dirty="0" smtClean="0"/>
              <a:t>Warming immediately following major eruptions</a:t>
            </a:r>
          </a:p>
          <a:p>
            <a:pPr lvl="1"/>
            <a:r>
              <a:rPr lang="en-US" sz="2000" dirty="0" smtClean="0"/>
              <a:t>Cooling a few years after major eruptions</a:t>
            </a:r>
          </a:p>
          <a:p>
            <a:pPr lvl="1"/>
            <a:r>
              <a:rPr lang="en-US" sz="2000" dirty="0" smtClean="0"/>
              <a:t>Flat trends during 2000s.</a:t>
            </a:r>
          </a:p>
          <a:p>
            <a:r>
              <a:rPr lang="en-US" sz="2400" dirty="0" smtClean="0"/>
              <a:t>In the lower stratosphere, models overestimate cooling over SH high latitudes (related to SH polar vortex and ozone hole), and underestimate cooling in subtropics (related to tropical expansion).</a:t>
            </a:r>
          </a:p>
          <a:p>
            <a:r>
              <a:rPr lang="en-US" sz="2400" dirty="0" smtClean="0"/>
              <a:t>In the mid/upper stratosphere, two observations show large difference in trends. CM3 agrees better with NOAA than with UKMO.</a:t>
            </a:r>
          </a:p>
        </p:txBody>
      </p:sp>
    </p:spTree>
    <p:extLst>
      <p:ext uri="{BB962C8B-B14F-4D97-AF65-F5344CB8AC3E}">
        <p14:creationId xmlns:p14="http://schemas.microsoft.com/office/powerpoint/2010/main" val="1375167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204</TotalTime>
  <Words>430</Words>
  <Application>Microsoft Office PowerPoint</Application>
  <PresentationFormat>On-screen Show (4:3)</PresentationFormat>
  <Paragraphs>73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Stratospheric temperature simulated by GFDL models</vt:lpstr>
      <vt:lpstr>Data</vt:lpstr>
      <vt:lpstr>Global mean (90°N-90°S) MSU TLS anomalies</vt:lpstr>
      <vt:lpstr>Global mean (90°N-90°S) SSU anomalies</vt:lpstr>
      <vt:lpstr>Linear trends in MSU TLS (K/decade) 1979-2006                     two years following major eruptions are excluded                         significant trends are marked by symbols</vt:lpstr>
      <vt:lpstr>Linear trends in SSU (K/decade) 1979-2006                     two years following major eruptions are excluded                         significant trends are marked by symbols</vt:lpstr>
      <vt:lpstr>Comparing CM3 vs CM2.1: global mean anomalies (K)</vt:lpstr>
      <vt:lpstr>Comparing CM3 vs CM2.1: zonal mean trends</vt:lpstr>
      <vt:lpstr>Summary</vt:lpstr>
      <vt:lpstr>Summary (cont’d)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Global mean (90°N-90°S) MSU TLS anomalies</dc:title>
  <dc:creator>Pu Lin</dc:creator>
  <cp:lastModifiedBy>V. Ramaswamy</cp:lastModifiedBy>
  <cp:revision>18</cp:revision>
  <dcterms:created xsi:type="dcterms:W3CDTF">2015-04-08T17:43:28Z</dcterms:created>
  <dcterms:modified xsi:type="dcterms:W3CDTF">2015-04-08T21:17:21Z</dcterms:modified>
</cp:coreProperties>
</file>