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9" r:id="rId1"/>
    <p:sldMasterId id="2147483687" r:id="rId2"/>
    <p:sldMasterId id="2147483700" r:id="rId3"/>
    <p:sldMasterId id="2147483708" r:id="rId4"/>
    <p:sldMasterId id="2147483718" r:id="rId5"/>
    <p:sldMasterId id="2147483730" r:id="rId6"/>
    <p:sldMasterId id="2147483734" r:id="rId7"/>
  </p:sldMasterIdLst>
  <p:notesMasterIdLst>
    <p:notesMasterId r:id="rId36"/>
  </p:notesMasterIdLst>
  <p:handoutMasterIdLst>
    <p:handoutMasterId r:id="rId37"/>
  </p:handoutMasterIdLst>
  <p:sldIdLst>
    <p:sldId id="258" r:id="rId8"/>
    <p:sldId id="371" r:id="rId9"/>
    <p:sldId id="372" r:id="rId10"/>
    <p:sldId id="349" r:id="rId11"/>
    <p:sldId id="348" r:id="rId12"/>
    <p:sldId id="366" r:id="rId13"/>
    <p:sldId id="346" r:id="rId14"/>
    <p:sldId id="373" r:id="rId15"/>
    <p:sldId id="374" r:id="rId16"/>
    <p:sldId id="375" r:id="rId17"/>
    <p:sldId id="376" r:id="rId18"/>
    <p:sldId id="377" r:id="rId19"/>
    <p:sldId id="350" r:id="rId20"/>
    <p:sldId id="378" r:id="rId21"/>
    <p:sldId id="351" r:id="rId22"/>
    <p:sldId id="379" r:id="rId23"/>
    <p:sldId id="368" r:id="rId24"/>
    <p:sldId id="369" r:id="rId25"/>
    <p:sldId id="355" r:id="rId26"/>
    <p:sldId id="356" r:id="rId27"/>
    <p:sldId id="357" r:id="rId28"/>
    <p:sldId id="358" r:id="rId29"/>
    <p:sldId id="359" r:id="rId30"/>
    <p:sldId id="360" r:id="rId31"/>
    <p:sldId id="362" r:id="rId32"/>
    <p:sldId id="380" r:id="rId33"/>
    <p:sldId id="361" r:id="rId34"/>
    <p:sldId id="344" r:id="rId35"/>
  </p:sldIdLst>
  <p:sldSz cx="9144000" cy="6858000" type="screen4x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34">
          <p15:clr>
            <a:srgbClr val="A4A3A4"/>
          </p15:clr>
        </p15:guide>
        <p15:guide id="2" pos="12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2DB9"/>
    <a:srgbClr val="003399"/>
    <a:srgbClr val="D6D6F5"/>
    <a:srgbClr val="CCECFF"/>
    <a:srgbClr val="3366FF"/>
    <a:srgbClr val="990099"/>
    <a:srgbClr val="FF3399"/>
    <a:srgbClr val="3399FF"/>
    <a:srgbClr val="33CC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6" autoAdjust="0"/>
    <p:restoredTop sz="89418" autoAdjust="0"/>
  </p:normalViewPr>
  <p:slideViewPr>
    <p:cSldViewPr>
      <p:cViewPr varScale="1">
        <p:scale>
          <a:sx n="62" d="100"/>
          <a:sy n="62" d="100"/>
        </p:scale>
        <p:origin x="1482" y="-48"/>
      </p:cViewPr>
      <p:guideLst>
        <p:guide orient="horz" pos="3634"/>
        <p:guide pos="127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96" y="-108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6C030B2-88F9-46DA-BFD6-489FBED23B46}" type="datetimeFigureOut">
              <a:rPr lang="de-DE"/>
              <a:pPr>
                <a:defRPr/>
              </a:pPr>
              <a:t>10.04.2015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EDD1195-08AC-49D4-8C06-20C050D140B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35845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B40F5B1-80E5-4A2C-8B4A-6D402CB076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76140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40F5B1-80E5-4A2C-8B4A-6D402CB076D1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5397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3850588" y="9430251"/>
            <a:ext cx="2943875" cy="49445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1"/>
          <a:lstStyle/>
          <a:p>
            <a:pPr algn="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914400" algn="l"/>
                <a:tab pos="1828800" algn="l"/>
                <a:tab pos="2743199" algn="l"/>
                <a:tab pos="3657600" algn="l"/>
                <a:tab pos="4571999" algn="l"/>
                <a:tab pos="5486399" algn="l"/>
                <a:tab pos="6400799" algn="l"/>
                <a:tab pos="7315200" algn="l"/>
                <a:tab pos="8229599" algn="l"/>
                <a:tab pos="9143999" algn="l"/>
                <a:tab pos="10058399" algn="l"/>
              </a:tabLst>
            </a:pPr>
            <a:fld id="{8D4F3AF9-A60C-4702-84FE-14715E1B8535}" type="slidenum">
              <a:rPr sz="1800">
                <a:solidFill>
                  <a:prstClr val="black"/>
                </a:solidFill>
                <a:latin typeface="Calibri"/>
              </a:rPr>
              <a:pPr algn="r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tabLst>
                  <a:tab pos="914400" algn="l"/>
                  <a:tab pos="1828800" algn="l"/>
                  <a:tab pos="2743199" algn="l"/>
                  <a:tab pos="3657600" algn="l"/>
                  <a:tab pos="4571999" algn="l"/>
                  <a:tab pos="5486399" algn="l"/>
                  <a:tab pos="6400799" algn="l"/>
                  <a:tab pos="7315200" algn="l"/>
                  <a:tab pos="8229599" algn="l"/>
                  <a:tab pos="9143999" algn="l"/>
                  <a:tab pos="10058399" algn="l"/>
                </a:tabLst>
              </a:pPr>
              <a:t>4</a:t>
            </a:fld>
            <a:endParaRPr lang="de-DE" sz="1200">
              <a:solidFill>
                <a:srgbClr val="000000"/>
              </a:solidFill>
              <a:latin typeface="Arial" pitchFamily="18"/>
              <a:ea typeface="ヒラギノ角ゴ Pro W3" pitchFamily="2"/>
              <a:cs typeface="ヒラギノ角ゴ Pro W3" pitchFamily="2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86191" y="663706"/>
            <a:ext cx="5425293" cy="4457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Notizenplatzhalter 3"/>
          <p:cNvSpPr txBox="1">
            <a:spLocks noGrp="1"/>
          </p:cNvSpPr>
          <p:nvPr>
            <p:ph type="body" sz="quarter" idx="1"/>
          </p:nvPr>
        </p:nvSpPr>
        <p:spPr>
          <a:xfrm>
            <a:off x="679768" y="5355378"/>
            <a:ext cx="5436712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76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40F5B1-80E5-4A2C-8B4A-6D402CB076D1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207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40F5B1-80E5-4A2C-8B4A-6D402CB076D1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7526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40F5B1-80E5-4A2C-8B4A-6D402CB076D1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3810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40F5B1-80E5-4A2C-8B4A-6D402CB076D1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6369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40F5B1-80E5-4A2C-8B4A-6D402CB076D1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1128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40F5B1-80E5-4A2C-8B4A-6D402CB076D1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2597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4C2A-1196-42A0-872F-4B0EB5751536}" type="datetimeFigureOut">
              <a:rPr lang="de-DE" smtClean="0"/>
              <a:pPr/>
              <a:t>10.04.2015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BC8E-73E3-4E5A-8375-CA87EDF67C8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4C2A-1196-42A0-872F-4B0EB5751536}" type="datetimeFigureOut">
              <a:rPr lang="de-DE" smtClean="0"/>
              <a:pPr/>
              <a:t>10.04.2015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BC8E-73E3-4E5A-8375-CA87EDF67C8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4C2A-1196-42A0-872F-4B0EB5751536}" type="datetimeFigureOut">
              <a:rPr lang="de-DE" smtClean="0"/>
              <a:pPr/>
              <a:t>10.04.2015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BC8E-73E3-4E5A-8375-CA87EDF67C8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4C2A-1196-42A0-872F-4B0EB5751536}" type="datetimeFigureOut">
              <a:rPr lang="de-DE" smtClean="0"/>
              <a:pPr/>
              <a:t>10.04.2015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BC8E-73E3-4E5A-8375-CA87EDF67C8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psf\Host\Users\cd\Desktop\Startbild_4zu3-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1392238"/>
            <a:ext cx="7342188" cy="741362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de-DE" noProof="0" dirty="0" smtClean="0"/>
              <a:t>Titelmasterformat durch Klicken bearbeiten</a:t>
            </a:r>
          </a:p>
        </p:txBody>
      </p:sp>
      <p:pic>
        <p:nvPicPr>
          <p:cNvPr id="7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dirty="0" smtClean="0"/>
              <a:t>www.DLR.de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sp>
        <p:nvSpPr>
          <p:cNvPr id="11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88" y="12223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&gt; Vortrag &gt; Autor  •  Dokumentname &gt; Datum</a:t>
            </a:r>
            <a:endParaRPr lang="de-DE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1143000" y="2159000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944219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143000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88" y="12223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&gt; Vortrag &gt; Autor  •  Dokumentname &gt; Datum</a:t>
            </a:r>
            <a:endParaRPr lang="de-DE" dirty="0"/>
          </a:p>
        </p:txBody>
      </p:sp>
      <p:sp>
        <p:nvSpPr>
          <p:cNvPr id="11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dirty="0" smtClean="0"/>
              <a:t>www.DLR.de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4757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143001" y="1884363"/>
            <a:ext cx="3769200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88" y="12223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&gt; Vortrag &gt; Autor  •  Dokumentname &gt; Datum</a:t>
            </a:r>
            <a:endParaRPr lang="de-DE" dirty="0"/>
          </a:p>
        </p:txBody>
      </p:sp>
      <p:sp>
        <p:nvSpPr>
          <p:cNvPr id="11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dirty="0" smtClean="0"/>
              <a:t>www.DLR.de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5065200" y="1882800"/>
            <a:ext cx="3769200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27777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143001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88" y="12223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&gt; Vortrag &gt; Autor  •  Dokumentname &gt; Datum</a:t>
            </a:r>
            <a:endParaRPr lang="de-DE" dirty="0"/>
          </a:p>
        </p:txBody>
      </p:sp>
      <p:sp>
        <p:nvSpPr>
          <p:cNvPr id="11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dirty="0" smtClean="0"/>
              <a:t>www.DLR.de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5065200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idx="11"/>
          </p:nvPr>
        </p:nvSpPr>
        <p:spPr>
          <a:xfrm>
            <a:off x="1144800" y="1871439"/>
            <a:ext cx="37692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endParaRPr lang="de-DE" noProof="0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5065200" y="1872000"/>
            <a:ext cx="37692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249365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8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dirty="0" smtClean="0"/>
              <a:t>www.DLR.de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sp>
        <p:nvSpPr>
          <p:cNvPr id="9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88" y="12223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&gt; Vortrag &gt; Autor  •  Dokumentname &gt;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587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dirty="0" smtClean="0"/>
              <a:t>www.DLR.de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sp>
        <p:nvSpPr>
          <p:cNvPr id="9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88" y="12223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&gt; Vortrag &gt; Autor  •  Dokumentname &gt;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29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\\psf\Host\Users\cd\Desktop\Startbild_4zu3-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/>
          </p:nvPr>
        </p:nvSpPr>
        <p:spPr>
          <a:xfrm>
            <a:off x="878400" y="1573200"/>
            <a:ext cx="7779600" cy="741362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de-DE" noProof="0" dirty="0" smtClean="0"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878400" y="2429999"/>
            <a:ext cx="7779600" cy="11520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r>
              <a:rPr lang="de-DE" noProof="0" smtClean="0"/>
              <a:t>Formatvorlage des Untertitelmasters durch Klicken bearbeiten</a:t>
            </a:r>
            <a:endParaRPr lang="de-DE" noProof="0" dirty="0"/>
          </a:p>
        </p:txBody>
      </p:sp>
      <p:pic>
        <p:nvPicPr>
          <p:cNvPr id="17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0" y="5857200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Vortrag &gt; Autor  •  Dokumentname &gt; Datum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7054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486000" y="1591199"/>
            <a:ext cx="8172000" cy="4338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Vortrag &gt; Autor  •  Dokumentname &gt; Datum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3923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Vortrag &gt; Autor  •  Dokumentname &gt; Datum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4698000" y="1591200"/>
            <a:ext cx="3960812" cy="433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994072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Vortrag &gt; Autor  •  Dokumentname &gt; Datum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3960000" cy="4338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31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Vortrag &gt; Autor  •  Dokumentname &gt; Datum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3960000" cy="4338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716016" y="1591200"/>
            <a:ext cx="3960000" cy="4338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608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Vortrag &gt; Autor  •  Dokumentname &gt; Datum</a:t>
            </a:r>
            <a:endParaRPr lang="de-DE" dirty="0"/>
          </a:p>
        </p:txBody>
      </p:sp>
      <p:sp>
        <p:nvSpPr>
          <p:cNvPr id="9" name="Textplatzhalter 1"/>
          <p:cNvSpPr>
            <a:spLocks noGrp="1"/>
          </p:cNvSpPr>
          <p:nvPr>
            <p:ph type="body" idx="13"/>
          </p:nvPr>
        </p:nvSpPr>
        <p:spPr>
          <a:xfrm>
            <a:off x="467544" y="1591200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idx="14"/>
          </p:nvPr>
        </p:nvSpPr>
        <p:spPr>
          <a:xfrm>
            <a:off x="4698000" y="1591200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486000" y="2142000"/>
            <a:ext cx="3960000" cy="3787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4698000" y="2142000"/>
            <a:ext cx="3960000" cy="3787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147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smtClean="0"/>
              <a:t>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Vortrag &gt; Autor  •  Dokumentname &gt;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3588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dirty="0" smtClean="0"/>
              <a:t>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Vortrag &gt; Autor  •  Dokumentname &gt;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73687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dirty="0" smtClean="0"/>
              <a:t>DLR.de  •  Folie </a:t>
            </a:r>
            <a:fld id="{18C7CB6D-895A-4F21-B0E7-2185F6FE5534}" type="slidenum">
              <a:rPr smtClean="0"/>
              <a:pPr>
                <a:defRPr/>
              </a:pPr>
              <a:t>‹Nr.›</a:t>
            </a:fld>
            <a:endParaRPr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Vortrag &gt; Autor  •  Dokumentname &gt;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4027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9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4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8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3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8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3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7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60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4C2A-1196-42A0-872F-4B0EB5751536}" type="datetimeFigureOut">
              <a:rPr lang="de-DE" smtClean="0"/>
              <a:pPr/>
              <a:t>10.04.2015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BC8E-73E3-4E5A-8375-CA87EDF67C8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77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28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1pPr>
            <a:lvl2pPr marL="414726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2pPr>
            <a:lvl3pPr marL="829452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3pPr>
            <a:lvl4pPr marL="1244178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4pPr>
            <a:lvl5pPr marL="1658904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5pPr>
            <a:lvl6pPr marL="2073631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6pPr>
            <a:lvl7pPr marL="2488357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7pPr>
            <a:lvl8pPr marL="2903083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8pPr>
            <a:lvl9pPr marL="3317809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3637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920" y="1883718"/>
            <a:ext cx="3778560" cy="4526396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58720" y="1883718"/>
            <a:ext cx="3778560" cy="4526396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930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74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008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30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726" indent="0">
              <a:buNone/>
              <a:defRPr sz="1089"/>
            </a:lvl2pPr>
            <a:lvl3pPr marL="829452" indent="0">
              <a:buNone/>
              <a:defRPr sz="907"/>
            </a:lvl3pPr>
            <a:lvl4pPr marL="1244178" indent="0">
              <a:buNone/>
              <a:defRPr sz="816"/>
            </a:lvl4pPr>
            <a:lvl5pPr marL="1658904" indent="0">
              <a:buNone/>
              <a:defRPr sz="816"/>
            </a:lvl5pPr>
            <a:lvl6pPr marL="2073631" indent="0">
              <a:buNone/>
              <a:defRPr sz="816"/>
            </a:lvl6pPr>
            <a:lvl7pPr marL="2488357" indent="0">
              <a:buNone/>
              <a:defRPr sz="816"/>
            </a:lvl7pPr>
            <a:lvl8pPr marL="2903083" indent="0">
              <a:buNone/>
              <a:defRPr sz="816"/>
            </a:lvl8pPr>
            <a:lvl9pPr marL="3317809" indent="0">
              <a:buNone/>
              <a:defRPr sz="816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8749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726" indent="0">
              <a:buNone/>
              <a:defRPr sz="1089"/>
            </a:lvl2pPr>
            <a:lvl3pPr marL="829452" indent="0">
              <a:buNone/>
              <a:defRPr sz="907"/>
            </a:lvl3pPr>
            <a:lvl4pPr marL="1244178" indent="0">
              <a:buNone/>
              <a:defRPr sz="816"/>
            </a:lvl4pPr>
            <a:lvl5pPr marL="1658904" indent="0">
              <a:buNone/>
              <a:defRPr sz="816"/>
            </a:lvl5pPr>
            <a:lvl6pPr marL="2073631" indent="0">
              <a:buNone/>
              <a:defRPr sz="816"/>
            </a:lvl6pPr>
            <a:lvl7pPr marL="2488357" indent="0">
              <a:buNone/>
              <a:defRPr sz="816"/>
            </a:lvl7pPr>
            <a:lvl8pPr marL="2903083" indent="0">
              <a:buNone/>
              <a:defRPr sz="816"/>
            </a:lvl8pPr>
            <a:lvl9pPr marL="3317809" indent="0">
              <a:buNone/>
              <a:defRPr sz="816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7004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751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13440" y="937539"/>
            <a:ext cx="1923840" cy="54725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141920" y="937539"/>
            <a:ext cx="5633280" cy="54725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01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4C2A-1196-42A0-872F-4B0EB5751536}" type="datetimeFigureOut">
              <a:rPr lang="de-DE" smtClean="0"/>
              <a:pPr/>
              <a:t>10.04.2015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BC8E-73E3-4E5A-8375-CA87EDF67C8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532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547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8000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564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668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4C2A-1196-42A0-872F-4B0EB5751536}" type="datetimeFigureOut">
              <a:rPr lang="de-DE" smtClean="0"/>
              <a:pPr/>
              <a:t>10.04.2015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BC8E-73E3-4E5A-8375-CA87EDF67C8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4C2A-1196-42A0-872F-4B0EB5751536}" type="datetimeFigureOut">
              <a:rPr lang="de-DE" smtClean="0"/>
              <a:pPr/>
              <a:t>10.04.2015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BC8E-73E3-4E5A-8375-CA87EDF67C8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4C2A-1196-42A0-872F-4B0EB5751536}" type="datetimeFigureOut">
              <a:rPr lang="de-DE" smtClean="0"/>
              <a:pPr/>
              <a:t>10.04.2015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BC8E-73E3-4E5A-8375-CA87EDF67C8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4C2A-1196-42A0-872F-4B0EB5751536}" type="datetimeFigureOut">
              <a:rPr lang="de-DE" smtClean="0"/>
              <a:pPr/>
              <a:t>10.04.2015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BC8E-73E3-4E5A-8375-CA87EDF67C8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84C2A-1196-42A0-872F-4B0EB5751536}" type="datetimeFigureOut">
              <a:rPr lang="de-DE" smtClean="0"/>
              <a:pPr/>
              <a:t>10.04.2015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4BC8E-73E3-4E5A-8375-CA87EDF67C8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rgbClr val="D6D6F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rgbClr val="D6D6F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84C2A-1196-42A0-872F-4B0EB5751536}" type="datetimeFigureOut">
              <a:rPr lang="de-DE" smtClean="0"/>
              <a:pPr/>
              <a:t>10.04.2015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4BC8E-73E3-4E5A-8375-CA87EDF67C8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rgbClr val="D6D6F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7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1953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 smtClean="0"/>
              <a:t>www.DLR.de  •  Folie </a:t>
            </a:r>
            <a:fld id="{18C7CB6D-895A-4F21-B0E7-2185F6FE5534}" type="slidenum">
              <a:rPr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dirty="0"/>
          </a:p>
        </p:txBody>
      </p:sp>
      <p:sp>
        <p:nvSpPr>
          <p:cNvPr id="8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8388" y="122238"/>
            <a:ext cx="539908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/>
              <a:t>&gt; Vortrag &gt; Autor  •  Dokumentname &gt; Datum</a:t>
            </a:r>
            <a:endParaRPr lang="de-DE" dirty="0"/>
          </a:p>
        </p:txBody>
      </p:sp>
      <p:pic>
        <p:nvPicPr>
          <p:cNvPr id="13" name="Grafik 10" descr="dlr_signet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95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rgbClr val="D6D6F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6000" y="648000"/>
            <a:ext cx="8172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999" y="1591200"/>
            <a:ext cx="8172000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7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6000" y="125999"/>
            <a:ext cx="1044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 smtClean="0"/>
              <a:t>DLR.de  •  Folie </a:t>
            </a:r>
            <a:fld id="{18C7CB6D-895A-4F21-B0E7-2185F6FE5534}" type="slidenum">
              <a:rPr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dirty="0"/>
          </a:p>
        </p:txBody>
      </p:sp>
      <p:sp>
        <p:nvSpPr>
          <p:cNvPr id="8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9999" y="125999"/>
            <a:ext cx="7128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/>
              <a:t>&gt; Vortrag &gt; Autor  •  Dokumentname &gt; Datum</a:t>
            </a:r>
            <a:endParaRPr lang="de-DE" dirty="0"/>
          </a:p>
        </p:txBody>
      </p:sp>
      <p:pic>
        <p:nvPicPr>
          <p:cNvPr id="11" name="Grafik 10" descr="dlr_signet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8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rgbClr val="D6D6F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-327" y="6308652"/>
            <a:ext cx="9143433" cy="5489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platzhalter 2"/>
          <p:cNvSpPr txBox="1">
            <a:spLocks noGrp="1"/>
          </p:cNvSpPr>
          <p:nvPr>
            <p:ph type="title"/>
          </p:nvPr>
        </p:nvSpPr>
        <p:spPr>
          <a:xfrm>
            <a:off x="1142276" y="937626"/>
            <a:ext cx="7341849" cy="73873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686868"/>
              </a:buClr>
              <a:buSzPct val="100000"/>
              <a:buFont typeface="Arial" pitchFamily="34"/>
              <a:buNone/>
            </a:defPPr>
            <a:lvl1pPr lvl="0">
              <a:buClr>
                <a:srgbClr val="686868"/>
              </a:buClr>
              <a:buSzPct val="100000"/>
              <a:buFont typeface="Arial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1"/>
          </p:nvPr>
        </p:nvSpPr>
        <p:spPr>
          <a:xfrm>
            <a:off x="1142602" y="1883744"/>
            <a:ext cx="7694198" cy="45264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179280" marR="0" lvl="0" indent="-179280" algn="l" hangingPunct="0">
              <a:lnSpc>
                <a:spcPts val="25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734759" algn="l"/>
                <a:tab pos="1649160" algn="l"/>
                <a:tab pos="2563559" algn="l"/>
                <a:tab pos="3477959" algn="l"/>
                <a:tab pos="4392359" algn="l"/>
                <a:tab pos="5306759" algn="l"/>
                <a:tab pos="6221159" algn="l"/>
                <a:tab pos="7135560" algn="l"/>
                <a:tab pos="8049960" algn="l"/>
                <a:tab pos="8964359" algn="l"/>
                <a:tab pos="987875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ヒラギノ角ゴ Pro W3" pitchFamily="2"/>
                <a:cs typeface="ヒラギノ角ゴ Pro W3" pitchFamily="2"/>
              </a:defRPr>
            </a:defPPr>
            <a:lvl1pPr marL="179280" marR="0" lvl="0" indent="-179280" algn="l" hangingPunct="0">
              <a:lnSpc>
                <a:spcPts val="25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-"/>
              <a:tabLst>
                <a:tab pos="734759" algn="l"/>
                <a:tab pos="1649160" algn="l"/>
                <a:tab pos="2563559" algn="l"/>
                <a:tab pos="3477959" algn="l"/>
                <a:tab pos="4392359" algn="l"/>
                <a:tab pos="5306759" algn="l"/>
                <a:tab pos="6221159" algn="l"/>
                <a:tab pos="7135560" algn="l"/>
                <a:tab pos="8049960" algn="l"/>
                <a:tab pos="8964359" algn="l"/>
                <a:tab pos="987875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ヒラギノ角ゴ Pro W3" pitchFamily="2"/>
                <a:cs typeface="ヒラギノ角ゴ Pro W3" pitchFamily="2"/>
              </a:defRPr>
            </a:lvl1pPr>
            <a:lvl2pPr marL="625319" marR="0" lvl="1" indent="-179280" algn="l" hangingPunct="0">
              <a:lnSpc>
                <a:spcPts val="25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-"/>
              <a:tabLst>
                <a:tab pos="288720" algn="l"/>
                <a:tab pos="1203119" algn="l"/>
                <a:tab pos="2117519" algn="l"/>
                <a:tab pos="3031920" algn="l"/>
                <a:tab pos="3946320" algn="l"/>
                <a:tab pos="4860720" algn="l"/>
                <a:tab pos="5775119" algn="l"/>
                <a:tab pos="6689519" algn="l"/>
                <a:tab pos="7603919" algn="l"/>
                <a:tab pos="8518319" algn="l"/>
                <a:tab pos="943271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ヒラギノ角ゴ Pro W3" pitchFamily="2"/>
                <a:cs typeface="ヒラギノ角ゴ Pro W3" pitchFamily="2"/>
              </a:defRPr>
            </a:lvl2pPr>
            <a:lvl3pPr marL="1077839" marR="0" lvl="2" indent="-179640" algn="l" hangingPunct="0">
              <a:lnSpc>
                <a:spcPts val="25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-"/>
              <a:tabLst>
                <a:tab pos="750599" algn="l"/>
                <a:tab pos="1664999" algn="l"/>
                <a:tab pos="2579399" algn="l"/>
                <a:tab pos="3493800" algn="l"/>
                <a:tab pos="4408199" algn="l"/>
                <a:tab pos="5322600" algn="l"/>
                <a:tab pos="6236999" algn="l"/>
                <a:tab pos="7151399" algn="l"/>
                <a:tab pos="8065799" algn="l"/>
                <a:tab pos="89801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ヒラギノ角ゴ Pro W3" pitchFamily="2"/>
                <a:cs typeface="ヒラギノ角ゴ Pro W3" pitchFamily="2"/>
              </a:defRPr>
            </a:lvl3pPr>
            <a:lvl4pPr marL="1523879" marR="0" lvl="3" indent="-179280" algn="l" hangingPunct="0">
              <a:lnSpc>
                <a:spcPts val="25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-"/>
              <a:tabLst>
                <a:tab pos="304560" algn="l"/>
                <a:tab pos="1218959" algn="l"/>
                <a:tab pos="2133360" algn="l"/>
                <a:tab pos="3047760" algn="l"/>
                <a:tab pos="3962160" algn="l"/>
                <a:tab pos="4876559" algn="l"/>
                <a:tab pos="5790959" algn="l"/>
                <a:tab pos="6705360" algn="l"/>
                <a:tab pos="7619760" algn="l"/>
                <a:tab pos="853415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ヒラギノ角ゴ Pro W3" pitchFamily="2"/>
                <a:cs typeface="ヒラギノ角ゴ Pro W3" pitchFamily="2"/>
              </a:defRPr>
            </a:lvl4pPr>
            <a:lvl5pPr marL="1969920" marR="0" lvl="4" indent="-173160" algn="l" hangingPunct="0">
              <a:lnSpc>
                <a:spcPts val="25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-"/>
              <a:tabLst>
                <a:tab pos="772920" algn="l"/>
                <a:tab pos="1687319" algn="l"/>
                <a:tab pos="2601719" algn="l"/>
                <a:tab pos="3516119" algn="l"/>
                <a:tab pos="4430520" algn="l"/>
                <a:tab pos="5344919" algn="l"/>
                <a:tab pos="6259320" algn="l"/>
                <a:tab pos="7173719" algn="l"/>
                <a:tab pos="808811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ヒラギノ角ゴ Pro W3" pitchFamily="2"/>
                <a:cs typeface="ヒラギノ角ゴ Pro W3" pitchFamily="2"/>
              </a:defRPr>
            </a:lvl5pPr>
            <a:lvl6pPr marL="1969920" marR="0" lvl="5" indent="-173160" algn="l" hangingPunct="0">
              <a:lnSpc>
                <a:spcPts val="25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-"/>
              <a:tabLst>
                <a:tab pos="772920" algn="l"/>
                <a:tab pos="1687319" algn="l"/>
                <a:tab pos="2601719" algn="l"/>
                <a:tab pos="3516119" algn="l"/>
                <a:tab pos="4430520" algn="l"/>
                <a:tab pos="5344919" algn="l"/>
                <a:tab pos="6259320" algn="l"/>
                <a:tab pos="7173719" algn="l"/>
                <a:tab pos="808811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ヒラギノ角ゴ Pro W3" pitchFamily="2"/>
                <a:cs typeface="ヒラギノ角ゴ Pro W3" pitchFamily="2"/>
              </a:defRPr>
            </a:lvl6pPr>
            <a:lvl7pPr marL="1969920" marR="0" lvl="6" indent="-173160" algn="l" hangingPunct="0">
              <a:lnSpc>
                <a:spcPts val="25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-"/>
              <a:tabLst>
                <a:tab pos="772920" algn="l"/>
                <a:tab pos="1687319" algn="l"/>
                <a:tab pos="2601719" algn="l"/>
                <a:tab pos="3516119" algn="l"/>
                <a:tab pos="4430520" algn="l"/>
                <a:tab pos="5344919" algn="l"/>
                <a:tab pos="6259320" algn="l"/>
                <a:tab pos="7173719" algn="l"/>
                <a:tab pos="808811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ヒラギノ角ゴ Pro W3" pitchFamily="2"/>
                <a:cs typeface="ヒラギノ角ゴ Pro W3" pitchFamily="2"/>
              </a:defRPr>
            </a:lvl7pPr>
            <a:lvl8pPr marL="1969920" marR="0" lvl="7" indent="-173160" algn="l" hangingPunct="0">
              <a:lnSpc>
                <a:spcPts val="25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-"/>
              <a:tabLst>
                <a:tab pos="772920" algn="l"/>
                <a:tab pos="1687319" algn="l"/>
                <a:tab pos="2601719" algn="l"/>
                <a:tab pos="3516119" algn="l"/>
                <a:tab pos="4430520" algn="l"/>
                <a:tab pos="5344919" algn="l"/>
                <a:tab pos="6259320" algn="l"/>
                <a:tab pos="7173719" algn="l"/>
                <a:tab pos="808811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ヒラギノ角ゴ Pro W3" pitchFamily="2"/>
                <a:cs typeface="ヒラギノ角ゴ Pro W3" pitchFamily="2"/>
              </a:defRPr>
            </a:lvl8pPr>
            <a:lvl9pPr marL="1969920" marR="0" lvl="8" indent="-173160" algn="l" hangingPunct="0">
              <a:lnSpc>
                <a:spcPts val="25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-"/>
              <a:tabLst>
                <a:tab pos="772920" algn="l"/>
                <a:tab pos="1687319" algn="l"/>
                <a:tab pos="2601719" algn="l"/>
                <a:tab pos="3516119" algn="l"/>
                <a:tab pos="4430520" algn="l"/>
                <a:tab pos="5344919" algn="l"/>
                <a:tab pos="6259320" algn="l"/>
                <a:tab pos="7173719" algn="l"/>
                <a:tab pos="808811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ヒラギノ角ゴ Pro W3" pitchFamily="2"/>
                <a:cs typeface="ヒラギノ角ゴ Pro W3" pitchFamily="2"/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pic>
        <p:nvPicPr>
          <p:cNvPr id="5" name="Grafik 10"/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831726" y="6143726"/>
            <a:ext cx="571465" cy="511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784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indent="0" algn="l" rtl="0" hangingPunct="0">
        <a:lnSpc>
          <a:spcPts val="2631"/>
        </a:lnSpc>
        <a:spcBef>
          <a:spcPts val="0"/>
        </a:spcBef>
        <a:spcAft>
          <a:spcPts val="0"/>
        </a:spcAft>
        <a:tabLst>
          <a:tab pos="0" algn="l"/>
          <a:tab pos="829452" algn="l"/>
          <a:tab pos="1658904" algn="l"/>
          <a:tab pos="2488356" algn="l"/>
          <a:tab pos="3317809" algn="l"/>
          <a:tab pos="4147260" algn="l"/>
          <a:tab pos="4976713" algn="l"/>
          <a:tab pos="5806165" algn="l"/>
          <a:tab pos="6635618" algn="l"/>
          <a:tab pos="7465069" algn="l"/>
          <a:tab pos="8294521" algn="l"/>
          <a:tab pos="9123974" algn="l"/>
        </a:tabLst>
        <a:defRPr lang="en-US" sz="2177" b="1" i="0" u="none" strike="noStrike" baseline="0">
          <a:ln>
            <a:noFill/>
          </a:ln>
          <a:solidFill>
            <a:srgbClr val="686868"/>
          </a:solidFill>
          <a:latin typeface="Arial" pitchFamily="18"/>
        </a:defRPr>
      </a:lvl1pPr>
    </p:titleStyle>
    <p:bodyStyle>
      <a:lvl1pPr marL="0" marR="0" indent="0" algn="l" rtl="0" hangingPunct="0">
        <a:lnSpc>
          <a:spcPts val="2358"/>
        </a:lnSpc>
        <a:spcBef>
          <a:spcPts val="0"/>
        </a:spcBef>
        <a:spcAft>
          <a:spcPts val="0"/>
        </a:spcAft>
        <a:tabLst>
          <a:tab pos="666500" algn="l"/>
          <a:tab pos="1495953" algn="l"/>
          <a:tab pos="2325404" algn="l"/>
          <a:tab pos="3154857" algn="l"/>
          <a:tab pos="3984309" algn="l"/>
          <a:tab pos="4813761" algn="l"/>
          <a:tab pos="5643213" algn="l"/>
          <a:tab pos="6472666" algn="l"/>
          <a:tab pos="7302119" algn="l"/>
          <a:tab pos="8131570" algn="l"/>
          <a:tab pos="8961022" algn="l"/>
        </a:tabLst>
        <a:defRPr lang="en-US" sz="1633" b="0" i="0" u="none" strike="noStrike" baseline="0">
          <a:ln>
            <a:noFill/>
          </a:ln>
          <a:solidFill>
            <a:srgbClr val="000000"/>
          </a:solidFill>
          <a:latin typeface="Arial" pitchFamily="18"/>
        </a:defRPr>
      </a:lvl1pPr>
    </p:bodyStyle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accent2">
                <a:lumMod val="20000"/>
                <a:lumOff val="80000"/>
                <a:alpha val="52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6516688"/>
            <a:ext cx="9144000" cy="368300"/>
          </a:xfrm>
          <a:prstGeom prst="rect">
            <a:avLst/>
          </a:prstGeom>
          <a:gradFill rotWithShape="0">
            <a:gsLst>
              <a:gs pos="0">
                <a:srgbClr val="929DCC"/>
              </a:gs>
              <a:gs pos="100000">
                <a:srgbClr val="FFFFFF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sz="1400" b="1">
              <a:solidFill>
                <a:srgbClr val="000000"/>
              </a:solidFill>
              <a:latin typeface="Palatino" pitchFamily="18" charset="0"/>
            </a:endParaRPr>
          </a:p>
        </p:txBody>
      </p:sp>
      <p:pic>
        <p:nvPicPr>
          <p:cNvPr id="1027" name="Picture 11" descr="fu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5450" y="6580188"/>
            <a:ext cx="9906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19050" y="6596063"/>
            <a:ext cx="5849094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050" dirty="0">
                <a:solidFill>
                  <a:srgbClr val="000000"/>
                </a:solidFill>
                <a:latin typeface="Candara" pitchFamily="34" charset="0"/>
              </a:rPr>
              <a:t>Ulrike </a:t>
            </a:r>
            <a:r>
              <a:rPr lang="de-DE" sz="1050" dirty="0" err="1" smtClean="0">
                <a:solidFill>
                  <a:srgbClr val="000000"/>
                </a:solidFill>
                <a:latin typeface="Candara" pitchFamily="34" charset="0"/>
              </a:rPr>
              <a:t>Langematz</a:t>
            </a:r>
            <a:r>
              <a:rPr lang="de-DE" sz="1050" dirty="0" smtClean="0">
                <a:solidFill>
                  <a:srgbClr val="000000"/>
                </a:solidFill>
                <a:latin typeface="Candara" pitchFamily="34" charset="0"/>
              </a:rPr>
              <a:t>, </a:t>
            </a:r>
            <a:r>
              <a:rPr lang="en-US" sz="1050" dirty="0" smtClean="0">
                <a:solidFill>
                  <a:srgbClr val="000000"/>
                </a:solidFill>
                <a:latin typeface="Candara" pitchFamily="34" charset="0"/>
              </a:rPr>
              <a:t>SPARC Temperature Trends group meeting, Victoria, April 10, 2015</a:t>
            </a:r>
          </a:p>
          <a:p>
            <a:pPr>
              <a:defRPr/>
            </a:pPr>
            <a:endParaRPr lang="de-DE" sz="1050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5" name="Textfeld 4"/>
          <p:cNvSpPr txBox="1"/>
          <p:nvPr userDrawn="1"/>
        </p:nvSpPr>
        <p:spPr>
          <a:xfrm>
            <a:off x="6176253" y="6572381"/>
            <a:ext cx="5501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>
                <a:solidFill>
                  <a:srgbClr val="000000"/>
                </a:solidFill>
                <a:latin typeface="Candara" pitchFamily="34" charset="0"/>
              </a:rPr>
              <a:t>- </a:t>
            </a:r>
            <a:fld id="{ABC41ADF-F8E5-4AF4-9E5F-BFF46EB41E85}" type="slidenum">
              <a:rPr lang="de-DE" sz="1050" smtClean="0">
                <a:solidFill>
                  <a:srgbClr val="000000"/>
                </a:solidFill>
                <a:latin typeface="Candara" pitchFamily="34" charset="0"/>
              </a:rPr>
              <a:pPr/>
              <a:t>‹Nr.›</a:t>
            </a:fld>
            <a:r>
              <a:rPr lang="de-DE" sz="1050" dirty="0" smtClean="0">
                <a:solidFill>
                  <a:srgbClr val="000000"/>
                </a:solidFill>
                <a:latin typeface="Candara" pitchFamily="34" charset="0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79828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accent2">
                <a:lumMod val="20000"/>
                <a:lumOff val="80000"/>
                <a:alpha val="52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6516688"/>
            <a:ext cx="9144000" cy="368300"/>
          </a:xfrm>
          <a:prstGeom prst="rect">
            <a:avLst/>
          </a:prstGeom>
          <a:gradFill rotWithShape="0">
            <a:gsLst>
              <a:gs pos="0">
                <a:srgbClr val="929DCC"/>
              </a:gs>
              <a:gs pos="100000">
                <a:srgbClr val="FFFFFF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sz="1400" b="1">
              <a:solidFill>
                <a:srgbClr val="000000"/>
              </a:solidFill>
              <a:latin typeface="Palatino" pitchFamily="18" charset="0"/>
            </a:endParaRPr>
          </a:p>
        </p:txBody>
      </p:sp>
      <p:pic>
        <p:nvPicPr>
          <p:cNvPr id="1027" name="Picture 11" descr="fu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5450" y="6580188"/>
            <a:ext cx="9906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19050" y="6596063"/>
            <a:ext cx="212910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050" dirty="0">
                <a:solidFill>
                  <a:srgbClr val="000000"/>
                </a:solidFill>
                <a:latin typeface="Candara" pitchFamily="34" charset="0"/>
              </a:rPr>
              <a:t>Ulrike Langematz , </a:t>
            </a:r>
            <a:r>
              <a:rPr lang="de-DE" sz="1050" dirty="0" smtClean="0">
                <a:solidFill>
                  <a:srgbClr val="000000"/>
                </a:solidFill>
                <a:latin typeface="Candara" pitchFamily="34" charset="0"/>
              </a:rPr>
              <a:t>SPARC GA 2014</a:t>
            </a:r>
            <a:endParaRPr lang="de-DE" sz="1050" dirty="0">
              <a:solidFill>
                <a:srgbClr val="000000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92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jpg"/><Relationship Id="rId11" Type="http://schemas.openxmlformats.org/officeDocument/2006/relationships/image" Target="../media/image33.png"/><Relationship Id="rId5" Type="http://schemas.openxmlformats.org/officeDocument/2006/relationships/image" Target="../media/image28.jpeg"/><Relationship Id="rId10" Type="http://schemas.openxmlformats.org/officeDocument/2006/relationships/image" Target="../media/image20.jp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sparc-climate.org/typo3temp/pics/header_598f5120e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" y="0"/>
            <a:ext cx="9144508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ext Box 13"/>
          <p:cNvSpPr txBox="1">
            <a:spLocks noChangeArrowheads="1"/>
          </p:cNvSpPr>
          <p:nvPr/>
        </p:nvSpPr>
        <p:spPr bwMode="auto">
          <a:xfrm>
            <a:off x="107950" y="2456892"/>
            <a:ext cx="8891588" cy="192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03" tIns="41052" rIns="82103" bIns="41052">
            <a:spAutoFit/>
          </a:bodyPr>
          <a:lstStyle/>
          <a:p>
            <a:pPr algn="ctr" defTabSz="820738"/>
            <a:r>
              <a:rPr lang="en-US" sz="4000" b="1" dirty="0">
                <a:solidFill>
                  <a:srgbClr val="003399"/>
                </a:solidFill>
                <a:latin typeface="Candara" pitchFamily="34" charset="0"/>
              </a:rPr>
              <a:t>Past and future temperature trends in EMAC Chemistry-Climate Model simulations</a:t>
            </a:r>
            <a:endParaRPr lang="en-US" sz="4000" b="1" dirty="0" smtClean="0">
              <a:solidFill>
                <a:srgbClr val="003399"/>
              </a:solidFill>
              <a:latin typeface="Candara" pitchFamily="34" charset="0"/>
            </a:endParaRPr>
          </a:p>
        </p:txBody>
      </p:sp>
      <p:sp>
        <p:nvSpPr>
          <p:cNvPr id="4099" name="Text Box 14"/>
          <p:cNvSpPr txBox="1">
            <a:spLocks noChangeArrowheads="1"/>
          </p:cNvSpPr>
          <p:nvPr/>
        </p:nvSpPr>
        <p:spPr bwMode="auto">
          <a:xfrm>
            <a:off x="251774" y="4618353"/>
            <a:ext cx="8603940" cy="100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103" tIns="41052" rIns="82103" bIns="41052">
            <a:spAutoFit/>
          </a:bodyPr>
          <a:lstStyle/>
          <a:p>
            <a:pPr algn="ctr"/>
            <a:r>
              <a:rPr lang="de-DE" sz="2000" dirty="0" smtClean="0">
                <a:latin typeface="Candara" pitchFamily="34" charset="0"/>
              </a:rPr>
              <a:t>Ulrike </a:t>
            </a:r>
            <a:r>
              <a:rPr lang="de-DE" sz="2000" dirty="0" err="1" smtClean="0">
                <a:latin typeface="Candara" pitchFamily="34" charset="0"/>
              </a:rPr>
              <a:t>Langematz</a:t>
            </a:r>
            <a:r>
              <a:rPr lang="de-DE" sz="2000" dirty="0" smtClean="0">
                <a:latin typeface="Candara" pitchFamily="34" charset="0"/>
              </a:rPr>
              <a:t>, Stefanie </a:t>
            </a:r>
            <a:r>
              <a:rPr lang="de-DE" sz="2000" dirty="0" err="1" smtClean="0">
                <a:latin typeface="Candara" pitchFamily="34" charset="0"/>
              </a:rPr>
              <a:t>Meul</a:t>
            </a:r>
            <a:r>
              <a:rPr lang="de-DE" sz="2000" dirty="0">
                <a:latin typeface="Candara" pitchFamily="34" charset="0"/>
              </a:rPr>
              <a:t>,</a:t>
            </a:r>
            <a:r>
              <a:rPr lang="de-DE" sz="2000" dirty="0" smtClean="0">
                <a:latin typeface="Candara" pitchFamily="34" charset="0"/>
              </a:rPr>
              <a:t> Sophie Oberländer-</a:t>
            </a:r>
            <a:r>
              <a:rPr lang="de-DE" sz="2000" dirty="0" err="1" smtClean="0">
                <a:latin typeface="Candara" pitchFamily="34" charset="0"/>
              </a:rPr>
              <a:t>Hayn</a:t>
            </a:r>
            <a:r>
              <a:rPr lang="de-DE" sz="2000" dirty="0" smtClean="0">
                <a:latin typeface="Candara" pitchFamily="34" charset="0"/>
              </a:rPr>
              <a:t> (FU Berlin)</a:t>
            </a:r>
          </a:p>
          <a:p>
            <a:pPr algn="ctr"/>
            <a:r>
              <a:rPr lang="de-DE" sz="2000" dirty="0" smtClean="0">
                <a:latin typeface="Candara" pitchFamily="34" charset="0"/>
              </a:rPr>
              <a:t> Martin </a:t>
            </a:r>
            <a:r>
              <a:rPr lang="de-DE" sz="2000" dirty="0" err="1" smtClean="0">
                <a:latin typeface="Candara" pitchFamily="34" charset="0"/>
              </a:rPr>
              <a:t>Dameris</a:t>
            </a:r>
            <a:r>
              <a:rPr lang="de-DE" sz="2000" dirty="0" smtClean="0">
                <a:latin typeface="Candara" pitchFamily="34" charset="0"/>
              </a:rPr>
              <a:t> (DLR Oberpfaffenhofen)</a:t>
            </a:r>
          </a:p>
          <a:p>
            <a:pPr algn="ctr"/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and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the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ESCiMo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consortium</a:t>
            </a:r>
            <a:endParaRPr lang="de-DE" sz="2000" dirty="0" smtClean="0">
              <a:latin typeface="Candara" pitchFamily="34" charset="0"/>
            </a:endParaRPr>
          </a:p>
        </p:txBody>
      </p:sp>
      <p:pic>
        <p:nvPicPr>
          <p:cNvPr id="4100" name="Picture 24" descr="fu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6021388"/>
            <a:ext cx="2354263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feld 12"/>
          <p:cNvSpPr txBox="1">
            <a:spLocks noChangeArrowheads="1"/>
          </p:cNvSpPr>
          <p:nvPr/>
        </p:nvSpPr>
        <p:spPr bwMode="auto">
          <a:xfrm>
            <a:off x="1980220" y="817548"/>
            <a:ext cx="5076056" cy="523220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 SPARC </a:t>
            </a:r>
            <a:r>
              <a:rPr lang="en-US" sz="1400" dirty="0"/>
              <a:t>Temperature Trends group meeting</a:t>
            </a:r>
            <a:endParaRPr lang="en-US" sz="1400" dirty="0" smtClean="0"/>
          </a:p>
          <a:p>
            <a:pPr algn="ctr"/>
            <a:r>
              <a:rPr lang="de-DE" sz="1400" dirty="0"/>
              <a:t>Victoria, BC, </a:t>
            </a:r>
            <a:r>
              <a:rPr lang="de-DE" sz="1400" dirty="0" smtClean="0"/>
              <a:t>Canada, April </a:t>
            </a:r>
            <a:r>
              <a:rPr lang="de-DE" sz="1400" dirty="0"/>
              <a:t>9-10, 2015</a:t>
            </a:r>
            <a:endParaRPr lang="de-DE" sz="1400" b="1" dirty="0"/>
          </a:p>
        </p:txBody>
      </p:sp>
      <p:pic>
        <p:nvPicPr>
          <p:cNvPr id="13" name="Picture 2" descr="C:\Ulrike\SHARP\logo\Logo-neu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774" y="6079900"/>
            <a:ext cx="1200890" cy="625464"/>
          </a:xfrm>
          <a:prstGeom prst="rect">
            <a:avLst/>
          </a:prstGeom>
          <a:noFill/>
        </p:spPr>
      </p:pic>
      <p:pic>
        <p:nvPicPr>
          <p:cNvPr id="1026" name="Picture 2" descr="SPAR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39" y="163103"/>
            <a:ext cx="11525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547664" y="292006"/>
            <a:ext cx="6550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Lower</a:t>
            </a:r>
            <a:r>
              <a:rPr lang="de-DE" sz="28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</a:t>
            </a:r>
            <a:r>
              <a:rPr lang="de-DE" sz="280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stratospheric</a:t>
            </a:r>
            <a:r>
              <a:rPr lang="de-DE" sz="28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</a:t>
            </a:r>
            <a:r>
              <a:rPr lang="de-DE" sz="280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temperature</a:t>
            </a:r>
            <a:r>
              <a:rPr lang="de-DE" sz="28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</a:t>
            </a:r>
            <a:r>
              <a:rPr lang="de-DE" sz="280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trends</a:t>
            </a:r>
            <a:r>
              <a:rPr lang="de-DE" sz="28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 I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10681" b="6371"/>
          <a:stretch/>
        </p:blipFill>
        <p:spPr>
          <a:xfrm>
            <a:off x="101899" y="1268760"/>
            <a:ext cx="5118173" cy="2340260"/>
          </a:xfrm>
          <a:prstGeom prst="rect">
            <a:avLst/>
          </a:prstGeom>
        </p:spPr>
      </p:pic>
      <p:pic>
        <p:nvPicPr>
          <p:cNvPr id="274" name="Grafik 2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12" y="2852936"/>
            <a:ext cx="4320540" cy="3205441"/>
          </a:xfrm>
          <a:prstGeom prst="rect">
            <a:avLst/>
          </a:prstGeom>
        </p:spPr>
      </p:pic>
      <p:sp>
        <p:nvSpPr>
          <p:cNvPr id="275" name="Textfeld 274"/>
          <p:cNvSpPr txBox="1"/>
          <p:nvPr/>
        </p:nvSpPr>
        <p:spPr>
          <a:xfrm>
            <a:off x="121582" y="3861048"/>
            <a:ext cx="1788118" cy="276999"/>
          </a:xfrm>
          <a:prstGeom prst="rect">
            <a:avLst/>
          </a:prstGeom>
          <a:solidFill>
            <a:srgbClr val="FFFFCC"/>
          </a:soli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1400" i="1"/>
            </a:lvl1pPr>
          </a:lstStyle>
          <a:p>
            <a:r>
              <a:rPr lang="de-DE" sz="1200" dirty="0" smtClean="0"/>
              <a:t>Wang </a:t>
            </a:r>
            <a:r>
              <a:rPr lang="de-DE" sz="1200" dirty="0"/>
              <a:t>et al., </a:t>
            </a:r>
            <a:r>
              <a:rPr lang="de-DE" sz="1200" dirty="0" smtClean="0"/>
              <a:t>GRL, 2013</a:t>
            </a:r>
            <a:endParaRPr lang="de-DE" sz="1200" dirty="0"/>
          </a:p>
        </p:txBody>
      </p:sp>
      <p:sp>
        <p:nvSpPr>
          <p:cNvPr id="276" name="Textfeld 275"/>
          <p:cNvSpPr txBox="1"/>
          <p:nvPr/>
        </p:nvSpPr>
        <p:spPr>
          <a:xfrm>
            <a:off x="7107473" y="6117804"/>
            <a:ext cx="1893019" cy="276999"/>
          </a:xfrm>
          <a:prstGeom prst="rect">
            <a:avLst/>
          </a:prstGeom>
          <a:solidFill>
            <a:srgbClr val="FFFFCC"/>
          </a:soli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1400" i="1"/>
            </a:lvl1pPr>
          </a:lstStyle>
          <a:p>
            <a:r>
              <a:rPr lang="de-DE" sz="1200" dirty="0" smtClean="0"/>
              <a:t>Wang </a:t>
            </a:r>
            <a:r>
              <a:rPr lang="de-DE" sz="1200" dirty="0"/>
              <a:t>et al., </a:t>
            </a:r>
            <a:r>
              <a:rPr lang="de-DE" sz="1200" dirty="0" smtClean="0"/>
              <a:t>ACPD, 2014</a:t>
            </a:r>
            <a:endParaRPr lang="de-DE" sz="1200" dirty="0"/>
          </a:p>
        </p:txBody>
      </p:sp>
      <p:sp>
        <p:nvSpPr>
          <p:cNvPr id="277" name="Textfeld 276"/>
          <p:cNvSpPr txBox="1"/>
          <p:nvPr/>
        </p:nvSpPr>
        <p:spPr>
          <a:xfrm>
            <a:off x="640239" y="4653136"/>
            <a:ext cx="3137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 smtClean="0">
                <a:latin typeface="Candara" panose="020E0502030303020204" pitchFamily="34" charset="0"/>
              </a:rPr>
              <a:t>Warming</a:t>
            </a:r>
            <a:r>
              <a:rPr lang="de-DE" sz="2000" b="1" dirty="0" smtClean="0">
                <a:latin typeface="Candara" panose="020E0502030303020204" pitchFamily="34" charset="0"/>
              </a:rPr>
              <a:t> </a:t>
            </a:r>
            <a:r>
              <a:rPr lang="de-DE" sz="2000" b="1" dirty="0" err="1" smtClean="0">
                <a:latin typeface="Candara" panose="020E0502030303020204" pitchFamily="34" charset="0"/>
              </a:rPr>
              <a:t>of</a:t>
            </a:r>
            <a:r>
              <a:rPr lang="de-DE" sz="2000" b="1" dirty="0" smtClean="0">
                <a:latin typeface="Candara" panose="020E0502030303020204" pitchFamily="34" charset="0"/>
              </a:rPr>
              <a:t> </a:t>
            </a:r>
            <a:r>
              <a:rPr lang="de-DE" sz="2000" b="1" dirty="0" err="1" smtClean="0">
                <a:latin typeface="Candara" panose="020E0502030303020204" pitchFamily="34" charset="0"/>
              </a:rPr>
              <a:t>tropical</a:t>
            </a:r>
            <a:r>
              <a:rPr lang="de-DE" sz="2000" b="1" dirty="0" smtClean="0">
                <a:latin typeface="Candara" panose="020E0502030303020204" pitchFamily="34" charset="0"/>
              </a:rPr>
              <a:t> </a:t>
            </a:r>
            <a:r>
              <a:rPr lang="de-DE" sz="2000" b="1" dirty="0" err="1" smtClean="0">
                <a:latin typeface="Candara" panose="020E0502030303020204" pitchFamily="34" charset="0"/>
              </a:rPr>
              <a:t>lower</a:t>
            </a:r>
            <a:r>
              <a:rPr lang="de-DE" sz="2000" b="1" dirty="0" smtClean="0">
                <a:latin typeface="Candara" panose="020E0502030303020204" pitchFamily="34" charset="0"/>
              </a:rPr>
              <a:t> </a:t>
            </a:r>
            <a:r>
              <a:rPr lang="de-DE" sz="2000" b="1" dirty="0" err="1" smtClean="0">
                <a:latin typeface="Candara" panose="020E0502030303020204" pitchFamily="34" charset="0"/>
              </a:rPr>
              <a:t>stratosphere</a:t>
            </a:r>
            <a:r>
              <a:rPr lang="de-DE" sz="2000" b="1" dirty="0" smtClean="0"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278" name="Textfeld 277"/>
          <p:cNvSpPr txBox="1"/>
          <p:nvPr/>
        </p:nvSpPr>
        <p:spPr>
          <a:xfrm>
            <a:off x="7128284" y="1272905"/>
            <a:ext cx="1418979" cy="646331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800" dirty="0" smtClean="0">
                <a:latin typeface="Candara" panose="020E0502030303020204" pitchFamily="34" charset="0"/>
              </a:rPr>
              <a:t>GPS-RO </a:t>
            </a:r>
            <a:r>
              <a:rPr lang="de-DE" sz="1800" dirty="0" err="1" smtClean="0">
                <a:latin typeface="Candara" panose="020E0502030303020204" pitchFamily="34" charset="0"/>
              </a:rPr>
              <a:t>data</a:t>
            </a:r>
            <a:endParaRPr lang="de-DE" sz="1800" dirty="0" smtClean="0">
              <a:latin typeface="Candara" panose="020E0502030303020204" pitchFamily="34" charset="0"/>
            </a:endParaRPr>
          </a:p>
          <a:p>
            <a:pPr algn="ctr"/>
            <a:r>
              <a:rPr lang="de-DE" sz="1800" dirty="0" smtClean="0">
                <a:latin typeface="Candara" panose="020E0502030303020204" pitchFamily="34" charset="0"/>
              </a:rPr>
              <a:t>2001-2012</a:t>
            </a:r>
          </a:p>
        </p:txBody>
      </p:sp>
      <p:sp>
        <p:nvSpPr>
          <p:cNvPr id="279" name="Textfeld 278"/>
          <p:cNvSpPr txBox="1"/>
          <p:nvPr/>
        </p:nvSpPr>
        <p:spPr>
          <a:xfrm>
            <a:off x="640239" y="1029916"/>
            <a:ext cx="4041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ndara" panose="020E0502030303020204" pitchFamily="34" charset="0"/>
              </a:rPr>
              <a:t>Increase</a:t>
            </a:r>
            <a:r>
              <a:rPr lang="de-DE" dirty="0" smtClean="0">
                <a:latin typeface="Candara" panose="020E0502030303020204" pitchFamily="34" charset="0"/>
              </a:rPr>
              <a:t> in </a:t>
            </a:r>
            <a:r>
              <a:rPr lang="de-DE" dirty="0" err="1" smtClean="0">
                <a:latin typeface="Candara" panose="020E0502030303020204" pitchFamily="34" charset="0"/>
              </a:rPr>
              <a:t>tropical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tropopause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temperature</a:t>
            </a:r>
            <a:endParaRPr lang="de-DE" dirty="0" smtClean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89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547664" y="152636"/>
            <a:ext cx="6649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Lower</a:t>
            </a:r>
            <a:r>
              <a:rPr lang="de-DE" sz="28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</a:t>
            </a:r>
            <a:r>
              <a:rPr lang="de-DE" sz="280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stratospheric</a:t>
            </a:r>
            <a:r>
              <a:rPr lang="de-DE" sz="28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</a:t>
            </a:r>
            <a:r>
              <a:rPr lang="de-DE" sz="280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temperature</a:t>
            </a:r>
            <a:r>
              <a:rPr lang="de-DE" sz="28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</a:t>
            </a:r>
            <a:r>
              <a:rPr lang="de-DE" sz="280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trends</a:t>
            </a:r>
            <a:r>
              <a:rPr lang="de-DE" sz="28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 II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3989" r="6577"/>
          <a:stretch/>
        </p:blipFill>
        <p:spPr>
          <a:xfrm>
            <a:off x="395536" y="1052736"/>
            <a:ext cx="2988332" cy="236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l="4310" r="6256"/>
          <a:stretch/>
        </p:blipFill>
        <p:spPr>
          <a:xfrm>
            <a:off x="3408909" y="1052736"/>
            <a:ext cx="2988332" cy="236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/>
          <a:srcRect l="3544" r="16719"/>
          <a:stretch/>
        </p:blipFill>
        <p:spPr>
          <a:xfrm>
            <a:off x="6422282" y="1052736"/>
            <a:ext cx="2664297" cy="236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uppieren 10"/>
          <p:cNvGrpSpPr/>
          <p:nvPr/>
        </p:nvGrpSpPr>
        <p:grpSpPr>
          <a:xfrm>
            <a:off x="287524" y="3537012"/>
            <a:ext cx="8621094" cy="2700300"/>
            <a:chOff x="287524" y="3537012"/>
            <a:chExt cx="8621094" cy="2700300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6"/>
            <a:srcRect l="4197" r="7446"/>
            <a:stretch/>
          </p:blipFill>
          <p:spPr>
            <a:xfrm>
              <a:off x="287524" y="3861048"/>
              <a:ext cx="2952328" cy="23612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7"/>
            <a:srcRect l="4543" r="7100"/>
            <a:stretch/>
          </p:blipFill>
          <p:spPr>
            <a:xfrm>
              <a:off x="3299959" y="3861048"/>
              <a:ext cx="2952328" cy="23612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8"/>
            <a:srcRect l="4889" r="18607"/>
            <a:stretch/>
          </p:blipFill>
          <p:spPr>
            <a:xfrm>
              <a:off x="6352334" y="3876064"/>
              <a:ext cx="2556284" cy="23612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feld 8"/>
            <p:cNvSpPr txBox="1"/>
            <p:nvPr/>
          </p:nvSpPr>
          <p:spPr>
            <a:xfrm>
              <a:off x="3320270" y="3537012"/>
              <a:ext cx="27638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Candara" panose="020E0502030303020204" pitchFamily="34" charset="0"/>
                </a:rPr>
                <a:t>… relative </a:t>
              </a:r>
              <a:r>
                <a:rPr lang="de-DE" dirty="0" err="1" smtClean="0">
                  <a:latin typeface="Candara" panose="020E0502030303020204" pitchFamily="34" charset="0"/>
                </a:rPr>
                <a:t>to</a:t>
              </a:r>
              <a:r>
                <a:rPr lang="de-DE" dirty="0" smtClean="0">
                  <a:latin typeface="Candara" panose="020E0502030303020204" pitchFamily="34" charset="0"/>
                </a:rPr>
                <a:t> </a:t>
              </a:r>
              <a:r>
                <a:rPr lang="de-DE" dirty="0" err="1" smtClean="0">
                  <a:latin typeface="Candara" panose="020E0502030303020204" pitchFamily="34" charset="0"/>
                </a:rPr>
                <a:t>the</a:t>
              </a:r>
              <a:r>
                <a:rPr lang="de-DE" dirty="0" smtClean="0">
                  <a:latin typeface="Candara" panose="020E0502030303020204" pitchFamily="34" charset="0"/>
                </a:rPr>
                <a:t> </a:t>
              </a:r>
              <a:r>
                <a:rPr lang="de-DE" dirty="0" err="1" smtClean="0">
                  <a:latin typeface="Candara" panose="020E0502030303020204" pitchFamily="34" charset="0"/>
                </a:rPr>
                <a:t>tropopause</a:t>
              </a:r>
              <a:endParaRPr lang="de-DE" dirty="0" smtClean="0">
                <a:latin typeface="Candara" panose="020E0502030303020204" pitchFamily="34" charset="0"/>
              </a:endParaRPr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2896823" y="656692"/>
            <a:ext cx="3331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Candara" panose="020E0502030303020204" pitchFamily="34" charset="0"/>
              </a:rPr>
              <a:t>a</a:t>
            </a:r>
            <a:r>
              <a:rPr lang="de-DE" dirty="0" err="1" smtClean="0">
                <a:latin typeface="Candara" panose="020E0502030303020204" pitchFamily="34" charset="0"/>
              </a:rPr>
              <a:t>nnual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mean</a:t>
            </a:r>
            <a:r>
              <a:rPr lang="de-DE" dirty="0" smtClean="0">
                <a:latin typeface="Candara" panose="020E0502030303020204" pitchFamily="34" charset="0"/>
              </a:rPr>
              <a:t>, in K/</a:t>
            </a:r>
            <a:r>
              <a:rPr lang="de-DE" dirty="0" err="1" smtClean="0">
                <a:latin typeface="Candara" panose="020E0502030303020204" pitchFamily="34" charset="0"/>
              </a:rPr>
              <a:t>decade</a:t>
            </a:r>
            <a:r>
              <a:rPr lang="de-DE" dirty="0" smtClean="0">
                <a:latin typeface="Candara" panose="020E0502030303020204" pitchFamily="34" charset="0"/>
              </a:rPr>
              <a:t>, 1979-2010</a:t>
            </a:r>
          </a:p>
        </p:txBody>
      </p:sp>
    </p:spTree>
    <p:extLst>
      <p:ext uri="{BB962C8B-B14F-4D97-AF65-F5344CB8AC3E}">
        <p14:creationId xmlns:p14="http://schemas.microsoft.com/office/powerpoint/2010/main" val="60621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43508" y="2960948"/>
            <a:ext cx="838893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fontAlgn="auto">
              <a:spcBef>
                <a:spcPts val="0"/>
              </a:spcBef>
              <a:spcAft>
                <a:spcPts val="1800"/>
              </a:spcAft>
              <a:buFontTx/>
              <a:buBlip>
                <a:blip r:embed="rId2"/>
              </a:buBlip>
              <a:defRPr/>
            </a:pPr>
            <a:r>
              <a:rPr lang="en-US" sz="4000" kern="0" dirty="0">
                <a:solidFill>
                  <a:prstClr val="black"/>
                </a:solidFill>
                <a:latin typeface="Candara" panose="020E0502030303020204" pitchFamily="34" charset="0"/>
              </a:rPr>
              <a:t>Attribution of past stratospheric temperature </a:t>
            </a:r>
            <a:r>
              <a:rPr lang="en-US" sz="4000" kern="0" dirty="0" smtClean="0">
                <a:solidFill>
                  <a:prstClr val="black"/>
                </a:solidFill>
                <a:latin typeface="Candara" panose="020E0502030303020204" pitchFamily="34" charset="0"/>
              </a:rPr>
              <a:t>changes</a:t>
            </a:r>
          </a:p>
          <a:p>
            <a:pPr defTabSz="628650"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4000" kern="0" dirty="0">
                <a:solidFill>
                  <a:prstClr val="black"/>
                </a:solidFill>
                <a:latin typeface="Candara" panose="020E0502030303020204" pitchFamily="34" charset="0"/>
              </a:rPr>
              <a:t>	</a:t>
            </a:r>
            <a:r>
              <a:rPr lang="en-US" sz="2400" kern="0" dirty="0" smtClean="0">
                <a:solidFill>
                  <a:srgbClr val="2D2DB9"/>
                </a:solidFill>
                <a:latin typeface="Candara" panose="020E0502030303020204" pitchFamily="34" charset="0"/>
              </a:rPr>
              <a:t>based on EMAC@FUB simulations </a:t>
            </a:r>
            <a:endParaRPr lang="en-US" sz="2400" kern="0" dirty="0">
              <a:solidFill>
                <a:srgbClr val="2D2DB9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74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b="1353"/>
          <a:stretch/>
        </p:blipFill>
        <p:spPr>
          <a:xfrm>
            <a:off x="4824028" y="872716"/>
            <a:ext cx="3089478" cy="5547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611560" y="199770"/>
            <a:ext cx="7317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Temperature</a:t>
            </a:r>
            <a:r>
              <a:rPr lang="de-DE" sz="28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</a:t>
            </a:r>
            <a:r>
              <a:rPr lang="de-DE" sz="280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changes</a:t>
            </a:r>
            <a:r>
              <a:rPr lang="de-DE" sz="28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1960 -2000 in EMAC CCM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90601" y="6112911"/>
            <a:ext cx="4173387" cy="276999"/>
          </a:xfrm>
          <a:prstGeom prst="rect">
            <a:avLst/>
          </a:prstGeom>
          <a:solidFill>
            <a:srgbClr val="FFFFCC"/>
          </a:soli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1400" i="1"/>
            </a:lvl1pPr>
          </a:lstStyle>
          <a:p>
            <a:r>
              <a:rPr lang="de-DE" sz="1200" dirty="0" smtClean="0"/>
              <a:t>Oberländer-</a:t>
            </a:r>
            <a:r>
              <a:rPr lang="de-DE" sz="1200" dirty="0" err="1" smtClean="0"/>
              <a:t>Hayn</a:t>
            </a:r>
            <a:r>
              <a:rPr lang="de-DE" sz="1200" dirty="0" smtClean="0"/>
              <a:t>, </a:t>
            </a:r>
            <a:r>
              <a:rPr lang="de-DE" sz="1200" dirty="0" err="1" smtClean="0"/>
              <a:t>Meul</a:t>
            </a:r>
            <a:r>
              <a:rPr lang="de-DE" sz="1200" dirty="0" smtClean="0"/>
              <a:t>, </a:t>
            </a:r>
            <a:r>
              <a:rPr lang="de-DE" sz="1200" dirty="0" err="1" smtClean="0"/>
              <a:t>Langematz</a:t>
            </a:r>
            <a:r>
              <a:rPr lang="de-DE" sz="1200" dirty="0" smtClean="0"/>
              <a:t>, JGR, in </a:t>
            </a:r>
            <a:r>
              <a:rPr lang="de-DE" sz="1200" dirty="0" err="1" smtClean="0"/>
              <a:t>revision</a:t>
            </a:r>
            <a:r>
              <a:rPr lang="de-DE" sz="1200" dirty="0" smtClean="0"/>
              <a:t> 2015</a:t>
            </a:r>
            <a:endParaRPr lang="de-DE" sz="1200" dirty="0"/>
          </a:p>
        </p:txBody>
      </p:sp>
      <p:sp>
        <p:nvSpPr>
          <p:cNvPr id="5" name="Textfeld 4"/>
          <p:cNvSpPr txBox="1"/>
          <p:nvPr/>
        </p:nvSpPr>
        <p:spPr>
          <a:xfrm>
            <a:off x="152515" y="4077072"/>
            <a:ext cx="4131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Candara" panose="020E0502030303020204" pitchFamily="34" charset="0"/>
              </a:rPr>
              <a:t>Associated </a:t>
            </a:r>
            <a:r>
              <a:rPr lang="de-DE" dirty="0" err="1" smtClean="0">
                <a:latin typeface="Candara" panose="020E0502030303020204" pitchFamily="34" charset="0"/>
              </a:rPr>
              <a:t>cooling</a:t>
            </a:r>
            <a:r>
              <a:rPr lang="de-DE" dirty="0" smtClean="0">
                <a:latin typeface="Candara" panose="020E0502030303020204" pitchFamily="34" charset="0"/>
              </a:rPr>
              <a:t> in </a:t>
            </a:r>
            <a:r>
              <a:rPr lang="de-DE" dirty="0" err="1" smtClean="0">
                <a:latin typeface="Candara" panose="020E0502030303020204" pitchFamily="34" charset="0"/>
              </a:rPr>
              <a:t>tropical</a:t>
            </a:r>
            <a:r>
              <a:rPr lang="de-DE" dirty="0" smtClean="0">
                <a:latin typeface="Candara" panose="020E0502030303020204" pitchFamily="34" charset="0"/>
              </a:rPr>
              <a:t> LS due </a:t>
            </a:r>
            <a:r>
              <a:rPr lang="de-DE" dirty="0" err="1" smtClean="0">
                <a:latin typeface="Candara" panose="020E0502030303020204" pitchFamily="34" charset="0"/>
              </a:rPr>
              <a:t>to</a:t>
            </a:r>
            <a:r>
              <a:rPr lang="de-DE" dirty="0" smtClean="0">
                <a:latin typeface="Candara" panose="020E0502030303020204" pitchFamily="34" charset="0"/>
              </a:rPr>
              <a:t> GHGs </a:t>
            </a:r>
            <a:r>
              <a:rPr lang="en-US" dirty="0" smtClean="0">
                <a:latin typeface="Candara" panose="020E0502030303020204" pitchFamily="34" charset="0"/>
              </a:rPr>
              <a:t>related </a:t>
            </a:r>
            <a:r>
              <a:rPr lang="en-US" dirty="0">
                <a:latin typeface="Candara" panose="020E0502030303020204" pitchFamily="34" charset="0"/>
              </a:rPr>
              <a:t>to strengthening of lower BDC </a:t>
            </a:r>
            <a:r>
              <a:rPr lang="en-US" dirty="0" smtClean="0">
                <a:latin typeface="Candara" panose="020E0502030303020204" pitchFamily="34" charset="0"/>
              </a:rPr>
              <a:t>branch</a:t>
            </a:r>
            <a:endParaRPr lang="de-DE" dirty="0" smtClean="0">
              <a:latin typeface="Candara" panose="020E0502030303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65" y="1330598"/>
            <a:ext cx="2912956" cy="78848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54498" y="992044"/>
            <a:ext cx="3677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Candara" panose="020E0502030303020204" pitchFamily="34" charset="0"/>
              </a:rPr>
              <a:t>40-year </a:t>
            </a:r>
            <a:r>
              <a:rPr lang="de-DE" dirty="0" err="1" smtClean="0">
                <a:latin typeface="Candara" panose="020E0502030303020204" pitchFamily="34" charset="0"/>
              </a:rPr>
              <a:t>timeslice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simulations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for</a:t>
            </a:r>
            <a:r>
              <a:rPr lang="de-DE" dirty="0" smtClean="0">
                <a:latin typeface="Candara" panose="020E0502030303020204" pitchFamily="34" charset="0"/>
              </a:rPr>
              <a:t> DJF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52516" y="2312876"/>
            <a:ext cx="39964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Candara" panose="020E0502030303020204" pitchFamily="34" charset="0"/>
              </a:rPr>
              <a:t>Tropospheric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warming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of</a:t>
            </a:r>
            <a:r>
              <a:rPr lang="de-DE" dirty="0" smtClean="0">
                <a:latin typeface="Candara" panose="020E0502030303020204" pitchFamily="34" charset="0"/>
              </a:rPr>
              <a:t> 0.2 K/</a:t>
            </a:r>
            <a:r>
              <a:rPr lang="de-DE" dirty="0" err="1" smtClean="0">
                <a:latin typeface="Candara" panose="020E0502030303020204" pitchFamily="34" charset="0"/>
              </a:rPr>
              <a:t>decade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caused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by</a:t>
            </a:r>
            <a:r>
              <a:rPr lang="de-DE" dirty="0" smtClean="0">
                <a:latin typeface="Candara" panose="020E0502030303020204" pitchFamily="34" charset="0"/>
              </a:rPr>
              <a:t> GHG </a:t>
            </a:r>
            <a:r>
              <a:rPr lang="de-DE" dirty="0" err="1" smtClean="0">
                <a:latin typeface="Candara" panose="020E0502030303020204" pitchFamily="34" charset="0"/>
              </a:rPr>
              <a:t>increases</a:t>
            </a:r>
            <a:endParaRPr lang="de-DE" dirty="0" smtClean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Candara" panose="020E0502030303020204" pitchFamily="34" charset="0"/>
              </a:rPr>
              <a:t>Stratospheric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cooling</a:t>
            </a:r>
            <a:r>
              <a:rPr lang="de-DE" dirty="0" smtClean="0">
                <a:latin typeface="Candara" panose="020E0502030303020204" pitchFamily="34" charset="0"/>
              </a:rPr>
              <a:t> due </a:t>
            </a:r>
            <a:r>
              <a:rPr lang="de-DE" dirty="0" err="1" smtClean="0">
                <a:latin typeface="Candara" panose="020E0502030303020204" pitchFamily="34" charset="0"/>
              </a:rPr>
              <a:t>to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both</a:t>
            </a:r>
            <a:r>
              <a:rPr lang="de-DE" dirty="0" smtClean="0">
                <a:latin typeface="Candara" panose="020E0502030303020204" pitchFamily="34" charset="0"/>
              </a:rPr>
              <a:t> GHG </a:t>
            </a:r>
            <a:r>
              <a:rPr lang="de-DE" dirty="0" err="1" smtClean="0">
                <a:latin typeface="Candara" panose="020E0502030303020204" pitchFamily="34" charset="0"/>
              </a:rPr>
              <a:t>and</a:t>
            </a:r>
            <a:r>
              <a:rPr lang="de-DE" dirty="0" smtClean="0">
                <a:latin typeface="Candara" panose="020E0502030303020204" pitchFamily="34" charset="0"/>
              </a:rPr>
              <a:t> ODS </a:t>
            </a:r>
            <a:r>
              <a:rPr lang="de-DE" dirty="0" err="1" smtClean="0">
                <a:latin typeface="Candara" panose="020E0502030303020204" pitchFamily="34" charset="0"/>
              </a:rPr>
              <a:t>induced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ozone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loss</a:t>
            </a:r>
            <a:r>
              <a:rPr lang="de-DE" dirty="0" smtClean="0">
                <a:latin typeface="Candara" panose="020E0502030303020204" pitchFamily="34" charset="0"/>
              </a:rPr>
              <a:t>; </a:t>
            </a:r>
            <a:r>
              <a:rPr lang="de-DE" dirty="0" err="1" smtClean="0">
                <a:latin typeface="Candara" panose="020E0502030303020204" pitchFamily="34" charset="0"/>
              </a:rPr>
              <a:t>equal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contribution</a:t>
            </a:r>
            <a:r>
              <a:rPr lang="de-DE" dirty="0" smtClean="0">
                <a:latin typeface="Candara" panose="020E0502030303020204" pitchFamily="34" charset="0"/>
              </a:rPr>
              <a:t> at </a:t>
            </a:r>
            <a:r>
              <a:rPr lang="de-DE" dirty="0" err="1" smtClean="0">
                <a:latin typeface="Candara" panose="020E0502030303020204" pitchFamily="34" charset="0"/>
              </a:rPr>
              <a:t>summer</a:t>
            </a:r>
            <a:r>
              <a:rPr lang="de-DE" dirty="0" smtClean="0">
                <a:latin typeface="Candara" panose="020E0502030303020204" pitchFamily="34" charset="0"/>
              </a:rPr>
              <a:t> stratopause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56767" y="4974267"/>
            <a:ext cx="380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Candara" panose="020E0502030303020204" pitchFamily="34" charset="0"/>
              </a:rPr>
              <a:t>ODSs </a:t>
            </a:r>
            <a:r>
              <a:rPr lang="de-DE" dirty="0" err="1" smtClean="0">
                <a:latin typeface="Candara" panose="020E0502030303020204" pitchFamily="34" charset="0"/>
              </a:rPr>
              <a:t>cause</a:t>
            </a:r>
            <a:r>
              <a:rPr lang="de-DE" dirty="0" smtClean="0">
                <a:latin typeface="Candara" panose="020E0502030303020204" pitchFamily="34" charset="0"/>
              </a:rPr>
              <a:t> SH </a:t>
            </a:r>
            <a:r>
              <a:rPr lang="de-DE" dirty="0" err="1" smtClean="0">
                <a:latin typeface="Candara" panose="020E0502030303020204" pitchFamily="34" charset="0"/>
              </a:rPr>
              <a:t>dipole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signal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with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chemical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cooling</a:t>
            </a:r>
            <a:r>
              <a:rPr lang="de-DE" dirty="0" smtClean="0">
                <a:latin typeface="Candara" panose="020E0502030303020204" pitchFamily="34" charset="0"/>
              </a:rPr>
              <a:t> in LS </a:t>
            </a:r>
            <a:r>
              <a:rPr lang="de-DE" dirty="0" err="1" smtClean="0">
                <a:latin typeface="Candara" panose="020E0502030303020204" pitchFamily="34" charset="0"/>
              </a:rPr>
              <a:t>and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dynamical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warming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above</a:t>
            </a:r>
            <a:endParaRPr lang="de-DE" dirty="0" smtClean="0">
              <a:latin typeface="Candara" panose="020E0502030303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 rot="16200000">
            <a:off x="3966993" y="3477425"/>
            <a:ext cx="1404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andara" panose="020E0502030303020204" pitchFamily="34" charset="0"/>
              </a:rPr>
              <a:t>K/</a:t>
            </a:r>
            <a:r>
              <a:rPr lang="de-DE" dirty="0" err="1" smtClean="0">
                <a:latin typeface="Candara" panose="020E0502030303020204" pitchFamily="34" charset="0"/>
              </a:rPr>
              <a:t>decade</a:t>
            </a:r>
            <a:r>
              <a:rPr lang="de-DE" dirty="0" smtClean="0">
                <a:latin typeface="Candara" panose="020E0502030303020204" pitchFamily="34" charset="0"/>
              </a:rPr>
              <a:t>, DJF</a:t>
            </a: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7742859" y="1698302"/>
            <a:ext cx="1125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andara" panose="020E0502030303020204" pitchFamily="34" charset="0"/>
              </a:rPr>
              <a:t>all </a:t>
            </a:r>
            <a:r>
              <a:rPr lang="de-DE" dirty="0" err="1" smtClean="0">
                <a:latin typeface="Candara" panose="020E0502030303020204" pitchFamily="34" charset="0"/>
              </a:rPr>
              <a:t>forcings</a:t>
            </a:r>
            <a:endParaRPr lang="de-DE" dirty="0" smtClean="0">
              <a:latin typeface="Candara" panose="020E0502030303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 rot="16200000">
            <a:off x="7689959" y="3344980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andara" panose="020E0502030303020204" pitchFamily="34" charset="0"/>
              </a:rPr>
              <a:t>GHG </a:t>
            </a:r>
            <a:r>
              <a:rPr lang="de-DE" dirty="0" err="1" smtClean="0">
                <a:latin typeface="Candara" panose="020E0502030303020204" pitchFamily="34" charset="0"/>
              </a:rPr>
              <a:t>forcing</a:t>
            </a:r>
            <a:endParaRPr lang="de-DE" dirty="0" smtClean="0">
              <a:latin typeface="Candara" panose="020E0502030303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 rot="16200000">
            <a:off x="7693967" y="5207585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andara" panose="020E0502030303020204" pitchFamily="34" charset="0"/>
              </a:rPr>
              <a:t>ODS </a:t>
            </a:r>
            <a:r>
              <a:rPr lang="de-DE" dirty="0" err="1" smtClean="0">
                <a:latin typeface="Candara" panose="020E0502030303020204" pitchFamily="34" charset="0"/>
              </a:rPr>
              <a:t>forcing</a:t>
            </a:r>
            <a:endParaRPr lang="de-DE" dirty="0" smtClean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2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43508" y="2960948"/>
            <a:ext cx="838893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fontAlgn="auto">
              <a:spcBef>
                <a:spcPts val="0"/>
              </a:spcBef>
              <a:spcAft>
                <a:spcPts val="1800"/>
              </a:spcAft>
              <a:buFontTx/>
              <a:buBlip>
                <a:blip r:embed="rId2"/>
              </a:buBlip>
              <a:defRPr/>
            </a:pPr>
            <a:r>
              <a:rPr lang="en-US" sz="4000" kern="0" dirty="0">
                <a:solidFill>
                  <a:prstClr val="black"/>
                </a:solidFill>
                <a:latin typeface="Candara" panose="020E0502030303020204" pitchFamily="34" charset="0"/>
              </a:rPr>
              <a:t>Drivers of future stratospheric temperature </a:t>
            </a:r>
            <a:r>
              <a:rPr lang="en-US" sz="4000" kern="0" dirty="0" smtClean="0">
                <a:solidFill>
                  <a:prstClr val="black"/>
                </a:solidFill>
                <a:latin typeface="Candara" panose="020E0502030303020204" pitchFamily="34" charset="0"/>
              </a:rPr>
              <a:t>changes</a:t>
            </a:r>
          </a:p>
          <a:p>
            <a:pPr defTabSz="628650"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4000" kern="0" dirty="0" smtClean="0">
                <a:solidFill>
                  <a:prstClr val="black"/>
                </a:solidFill>
                <a:latin typeface="Candara" panose="020E0502030303020204" pitchFamily="34" charset="0"/>
              </a:rPr>
              <a:t>	</a:t>
            </a:r>
            <a:r>
              <a:rPr lang="en-US" sz="2400" kern="0" dirty="0" smtClean="0">
                <a:solidFill>
                  <a:srgbClr val="2D2DB9"/>
                </a:solidFill>
                <a:latin typeface="Candara" panose="020E0502030303020204" pitchFamily="34" charset="0"/>
              </a:rPr>
              <a:t>based </a:t>
            </a:r>
            <a:r>
              <a:rPr lang="en-US" sz="2400" kern="0" dirty="0">
                <a:solidFill>
                  <a:srgbClr val="2D2DB9"/>
                </a:solidFill>
                <a:latin typeface="Candara" panose="020E0502030303020204" pitchFamily="34" charset="0"/>
              </a:rPr>
              <a:t>on EMAC@FUB simulations </a:t>
            </a:r>
          </a:p>
        </p:txBody>
      </p:sp>
    </p:spTree>
    <p:extLst>
      <p:ext uri="{BB962C8B-B14F-4D97-AF65-F5344CB8AC3E}">
        <p14:creationId xmlns:p14="http://schemas.microsoft.com/office/powerpoint/2010/main" val="333876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511660" y="908094"/>
            <a:ext cx="5580620" cy="539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886332" y="44624"/>
            <a:ext cx="7106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Temperature </a:t>
            </a:r>
            <a:r>
              <a:rPr lang="de-DE" sz="280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change</a:t>
            </a:r>
            <a:r>
              <a:rPr lang="de-DE" sz="28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2000-2095 in EMAC CCM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932040" y="6453336"/>
            <a:ext cx="2984663" cy="276999"/>
          </a:xfrm>
          <a:prstGeom prst="rect">
            <a:avLst/>
          </a:prstGeom>
          <a:solidFill>
            <a:srgbClr val="FFFFCC"/>
          </a:soli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1400" i="1"/>
            </a:lvl1pPr>
          </a:lstStyle>
          <a:p>
            <a:r>
              <a:rPr lang="de-DE" sz="1200" dirty="0" smtClean="0"/>
              <a:t>Oberländer, </a:t>
            </a:r>
            <a:r>
              <a:rPr lang="de-DE" sz="1200" dirty="0" err="1" smtClean="0"/>
              <a:t>Langematz</a:t>
            </a:r>
            <a:r>
              <a:rPr lang="de-DE" sz="1200" dirty="0" smtClean="0"/>
              <a:t> et </a:t>
            </a:r>
            <a:r>
              <a:rPr lang="de-DE" sz="1200" dirty="0"/>
              <a:t>al., </a:t>
            </a:r>
            <a:r>
              <a:rPr lang="de-DE" sz="1200" dirty="0" smtClean="0"/>
              <a:t>JGR, 2013</a:t>
            </a:r>
            <a:endParaRPr lang="de-DE" sz="1200" dirty="0"/>
          </a:p>
        </p:txBody>
      </p:sp>
      <p:sp>
        <p:nvSpPr>
          <p:cNvPr id="4" name="Textfeld 3"/>
          <p:cNvSpPr txBox="1"/>
          <p:nvPr/>
        </p:nvSpPr>
        <p:spPr>
          <a:xfrm>
            <a:off x="71500" y="1746974"/>
            <a:ext cx="1728192" cy="830997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0"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>
            <a:spAutoFit/>
          </a:bodyPr>
          <a:lstStyle>
            <a:defPPr>
              <a:defRPr lang="de-DE"/>
            </a:defPPr>
            <a:lvl1pPr algn="ctr">
              <a:defRPr sz="2000">
                <a:latin typeface="Candara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dirty="0" err="1">
                <a:solidFill>
                  <a:schemeClr val="tx1"/>
                </a:solidFill>
              </a:rPr>
              <a:t>further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tropo</a:t>
            </a:r>
            <a:r>
              <a:rPr lang="de-DE" sz="1600" dirty="0">
                <a:solidFill>
                  <a:schemeClr val="tx1"/>
                </a:solidFill>
              </a:rPr>
              <a:t>. </a:t>
            </a:r>
            <a:r>
              <a:rPr lang="de-DE" sz="1600" dirty="0" err="1">
                <a:solidFill>
                  <a:schemeClr val="tx1"/>
                </a:solidFill>
              </a:rPr>
              <a:t>warming</a:t>
            </a:r>
            <a:r>
              <a:rPr lang="de-DE" sz="1600" dirty="0">
                <a:solidFill>
                  <a:schemeClr val="tx1"/>
                </a:solidFill>
              </a:rPr>
              <a:t> / </a:t>
            </a:r>
            <a:r>
              <a:rPr lang="de-DE" sz="1600" dirty="0" err="1">
                <a:solidFill>
                  <a:schemeClr val="tx1"/>
                </a:solidFill>
              </a:rPr>
              <a:t>strato</a:t>
            </a:r>
            <a:r>
              <a:rPr lang="de-DE" sz="1600" dirty="0">
                <a:solidFill>
                  <a:schemeClr val="tx1"/>
                </a:solidFill>
              </a:rPr>
              <a:t>. </a:t>
            </a:r>
            <a:r>
              <a:rPr lang="de-DE" sz="1600" dirty="0" err="1">
                <a:solidFill>
                  <a:schemeClr val="tx1"/>
                </a:solidFill>
              </a:rPr>
              <a:t>cooling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1500" y="3354087"/>
            <a:ext cx="1720383" cy="830997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0"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>
            <a:spAutoFit/>
          </a:bodyPr>
          <a:lstStyle>
            <a:defPPr>
              <a:defRPr lang="de-DE"/>
            </a:defPPr>
            <a:lvl1pPr algn="ctr">
              <a:defRPr>
                <a:latin typeface="Candara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dirty="0" err="1">
                <a:solidFill>
                  <a:schemeClr val="tx1"/>
                </a:solidFill>
              </a:rPr>
              <a:t>strat</a:t>
            </a:r>
            <a:r>
              <a:rPr lang="de-DE" dirty="0">
                <a:solidFill>
                  <a:schemeClr val="tx1"/>
                </a:solidFill>
              </a:rPr>
              <a:t>. </a:t>
            </a:r>
            <a:r>
              <a:rPr lang="de-DE" dirty="0" err="1">
                <a:solidFill>
                  <a:schemeClr val="tx1"/>
                </a:solidFill>
              </a:rPr>
              <a:t>cooling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by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radiative</a:t>
            </a:r>
            <a:r>
              <a:rPr lang="de-DE" dirty="0">
                <a:solidFill>
                  <a:schemeClr val="tx1"/>
                </a:solidFill>
              </a:rPr>
              <a:t> GHG </a:t>
            </a:r>
            <a:r>
              <a:rPr lang="de-DE" dirty="0" err="1">
                <a:solidFill>
                  <a:schemeClr val="tx1"/>
                </a:solidFill>
              </a:rPr>
              <a:t>cooling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128284" y="3143870"/>
            <a:ext cx="1944216" cy="1077218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0"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>
            <a:spAutoFit/>
          </a:bodyPr>
          <a:lstStyle>
            <a:defPPr>
              <a:defRPr lang="de-DE"/>
            </a:defPPr>
            <a:lvl1pPr algn="ctr">
              <a:defRPr>
                <a:latin typeface="Candara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dirty="0">
                <a:solidFill>
                  <a:schemeClr val="tx1"/>
                </a:solidFill>
              </a:rPr>
              <a:t>GHG </a:t>
            </a:r>
            <a:r>
              <a:rPr lang="de-DE" dirty="0" err="1" smtClean="0">
                <a:solidFill>
                  <a:schemeClr val="tx1"/>
                </a:solidFill>
              </a:rPr>
              <a:t>effect</a:t>
            </a:r>
            <a:r>
              <a:rPr lang="de-DE" dirty="0" smtClean="0">
                <a:solidFill>
                  <a:schemeClr val="tx1"/>
                </a:solidFill>
              </a:rPr>
              <a:t> on </a:t>
            </a:r>
            <a:r>
              <a:rPr lang="de-DE" dirty="0">
                <a:solidFill>
                  <a:schemeClr val="tx1"/>
                </a:solidFill>
              </a:rPr>
              <a:t>SSTs </a:t>
            </a: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increased</a:t>
            </a: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 BDC  </a:t>
            </a:r>
            <a:r>
              <a:rPr 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enhanced</a:t>
            </a: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tropical</a:t>
            </a: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 LS </a:t>
            </a:r>
            <a:r>
              <a:rPr 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cooling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128284" y="1463879"/>
            <a:ext cx="1944216" cy="830997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0"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>
            <a:spAutoFit/>
          </a:bodyPr>
          <a:lstStyle>
            <a:defPPr>
              <a:defRPr lang="de-DE"/>
            </a:defPPr>
            <a:lvl1pPr algn="ctr">
              <a:defRPr>
                <a:latin typeface="Candara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dirty="0" err="1" smtClean="0">
                <a:solidFill>
                  <a:schemeClr val="tx1"/>
                </a:solidFill>
              </a:rPr>
              <a:t>both</a:t>
            </a:r>
            <a:r>
              <a:rPr lang="de-DE" dirty="0" smtClean="0">
                <a:solidFill>
                  <a:schemeClr val="tx1"/>
                </a:solidFill>
              </a:rPr>
              <a:t> GHG </a:t>
            </a:r>
            <a:r>
              <a:rPr lang="de-DE" dirty="0" err="1" smtClean="0">
                <a:solidFill>
                  <a:schemeClr val="tx1"/>
                </a:solidFill>
              </a:rPr>
              <a:t>effects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dominate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the</a:t>
            </a:r>
            <a:r>
              <a:rPr lang="de-DE" dirty="0" smtClean="0">
                <a:solidFill>
                  <a:schemeClr val="tx1"/>
                </a:solidFill>
              </a:rPr>
              <a:t> total </a:t>
            </a:r>
            <a:r>
              <a:rPr lang="de-DE" dirty="0" err="1" smtClean="0">
                <a:solidFill>
                  <a:schemeClr val="tx1"/>
                </a:solidFill>
              </a:rPr>
              <a:t>signal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07504" y="5067180"/>
            <a:ext cx="1692188" cy="830997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0"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6800" rIns="46800" rtlCol="0" anchor="ctr">
            <a:spAutoFit/>
          </a:bodyPr>
          <a:lstStyle>
            <a:defPPr>
              <a:defRPr lang="de-DE"/>
            </a:defPPr>
            <a:lvl1pPr algn="ctr">
              <a:defRPr>
                <a:latin typeface="Candara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dirty="0" err="1" smtClean="0">
                <a:solidFill>
                  <a:schemeClr val="tx1"/>
                </a:solidFill>
              </a:rPr>
              <a:t>ozone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recovery</a:t>
            </a:r>
            <a:r>
              <a:rPr lang="de-DE" dirty="0" smtClean="0">
                <a:solidFill>
                  <a:schemeClr val="tx1"/>
                </a:solidFill>
              </a:rPr>
              <a:t> will </a:t>
            </a:r>
            <a:r>
              <a:rPr lang="de-DE" dirty="0" err="1" smtClean="0">
                <a:solidFill>
                  <a:schemeClr val="tx1"/>
                </a:solidFill>
              </a:rPr>
              <a:t>reduce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strato</a:t>
            </a:r>
            <a:r>
              <a:rPr lang="de-DE" dirty="0" smtClean="0">
                <a:solidFill>
                  <a:schemeClr val="tx1"/>
                </a:solidFill>
              </a:rPr>
              <a:t>. </a:t>
            </a:r>
            <a:r>
              <a:rPr lang="de-DE" dirty="0" err="1" smtClean="0">
                <a:solidFill>
                  <a:schemeClr val="tx1"/>
                </a:solidFill>
              </a:rPr>
              <a:t>cooling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128284" y="4995173"/>
            <a:ext cx="1944216" cy="830997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0"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rtlCol="0" anchor="ctr">
            <a:spAutoFit/>
          </a:bodyPr>
          <a:lstStyle>
            <a:defPPr>
              <a:defRPr lang="de-DE"/>
            </a:defPPr>
            <a:lvl1pPr algn="ctr">
              <a:defRPr>
                <a:latin typeface="Candara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dirty="0" err="1">
                <a:solidFill>
                  <a:schemeClr val="tx1"/>
                </a:solidFill>
              </a:rPr>
              <a:t>t</a:t>
            </a:r>
            <a:r>
              <a:rPr lang="de-DE" dirty="0" err="1" smtClean="0">
                <a:solidFill>
                  <a:schemeClr val="tx1"/>
                </a:solidFill>
              </a:rPr>
              <a:t>ropical</a:t>
            </a:r>
            <a:r>
              <a:rPr lang="de-DE" dirty="0" smtClean="0">
                <a:solidFill>
                  <a:schemeClr val="tx1"/>
                </a:solidFill>
              </a:rPr>
              <a:t> SST </a:t>
            </a:r>
            <a:r>
              <a:rPr lang="de-DE" dirty="0" err="1" smtClean="0">
                <a:solidFill>
                  <a:schemeClr val="tx1"/>
                </a:solidFill>
              </a:rPr>
              <a:t>changes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dominate</a:t>
            </a:r>
            <a:r>
              <a:rPr lang="de-DE" dirty="0" smtClean="0">
                <a:solidFill>
                  <a:schemeClr val="tx1"/>
                </a:solidFill>
              </a:rPr>
              <a:t> BDC </a:t>
            </a:r>
            <a:r>
              <a:rPr lang="de-DE" dirty="0" err="1" smtClean="0">
                <a:solidFill>
                  <a:schemeClr val="tx1"/>
                </a:solidFill>
              </a:rPr>
              <a:t>changes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727684" y="476672"/>
            <a:ext cx="6338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Candara" panose="020E0502030303020204" pitchFamily="34" charset="0"/>
              </a:rPr>
              <a:t>f</a:t>
            </a:r>
            <a:r>
              <a:rPr lang="de-DE" dirty="0" err="1" smtClean="0">
                <a:latin typeface="Candara" panose="020E0502030303020204" pitchFamily="34" charset="0"/>
              </a:rPr>
              <a:t>rom</a:t>
            </a:r>
            <a:r>
              <a:rPr lang="de-DE" dirty="0" smtClean="0">
                <a:latin typeface="Candara" panose="020E0502030303020204" pitchFamily="34" charset="0"/>
              </a:rPr>
              <a:t> EMAC </a:t>
            </a:r>
            <a:r>
              <a:rPr lang="de-DE" dirty="0" err="1" smtClean="0">
                <a:latin typeface="Candara" panose="020E0502030303020204" pitchFamily="34" charset="0"/>
              </a:rPr>
              <a:t>timeslice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simulations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with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specified</a:t>
            </a:r>
            <a:r>
              <a:rPr lang="de-DE" dirty="0" smtClean="0">
                <a:latin typeface="Candara" panose="020E0502030303020204" pitchFamily="34" charset="0"/>
              </a:rPr>
              <a:t> </a:t>
            </a:r>
            <a:r>
              <a:rPr lang="de-DE" dirty="0" err="1" smtClean="0">
                <a:latin typeface="Candara" panose="020E0502030303020204" pitchFamily="34" charset="0"/>
              </a:rPr>
              <a:t>forcings</a:t>
            </a:r>
            <a:r>
              <a:rPr lang="de-DE" dirty="0" smtClean="0">
                <a:latin typeface="Candara" panose="020E0502030303020204" pitchFamily="34" charset="0"/>
              </a:rPr>
              <a:t>, DJF, K/</a:t>
            </a:r>
            <a:r>
              <a:rPr lang="de-DE" dirty="0" err="1" smtClean="0">
                <a:latin typeface="Candara" panose="020E0502030303020204" pitchFamily="34" charset="0"/>
              </a:rPr>
              <a:t>decade</a:t>
            </a:r>
            <a:endParaRPr lang="de-DE" dirty="0" smtClean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84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11560" y="3537012"/>
            <a:ext cx="741682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1800"/>
              </a:spcAft>
              <a:buBlip>
                <a:blip r:embed="rId2"/>
              </a:buBlip>
              <a:defRPr/>
            </a:pPr>
            <a:r>
              <a:rPr lang="de-DE" sz="4000" kern="0" dirty="0">
                <a:solidFill>
                  <a:prstClr val="black"/>
                </a:solidFill>
                <a:latin typeface="Candara" panose="020E0502030303020204" pitchFamily="34" charset="0"/>
              </a:rPr>
              <a:t>More </a:t>
            </a:r>
            <a:r>
              <a:rPr lang="de-DE" sz="4000" kern="0" dirty="0" err="1">
                <a:solidFill>
                  <a:prstClr val="black"/>
                </a:solidFill>
                <a:latin typeface="Candara" panose="020E0502030303020204" pitchFamily="34" charset="0"/>
              </a:rPr>
              <a:t>cold</a:t>
            </a:r>
            <a:r>
              <a:rPr lang="de-DE" sz="4000" kern="0" dirty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  <a:r>
              <a:rPr lang="de-DE" sz="4000" kern="0" dirty="0" err="1">
                <a:solidFill>
                  <a:prstClr val="black"/>
                </a:solidFill>
                <a:latin typeface="Candara" panose="020E0502030303020204" pitchFamily="34" charset="0"/>
              </a:rPr>
              <a:t>Arctic</a:t>
            </a:r>
            <a:r>
              <a:rPr lang="de-DE" sz="4000" kern="0" dirty="0">
                <a:solidFill>
                  <a:prstClr val="black"/>
                </a:solidFill>
                <a:latin typeface="Candara" panose="020E0502030303020204" pitchFamily="34" charset="0"/>
              </a:rPr>
              <a:t> winters </a:t>
            </a:r>
            <a:r>
              <a:rPr lang="de-DE" sz="4000" kern="0" dirty="0" smtClean="0">
                <a:solidFill>
                  <a:prstClr val="black"/>
                </a:solidFill>
                <a:latin typeface="Candara" panose="020E0502030303020204" pitchFamily="34" charset="0"/>
              </a:rPr>
              <a:t>in </a:t>
            </a:r>
            <a:r>
              <a:rPr lang="de-DE" sz="4000" kern="0" dirty="0" err="1" smtClean="0">
                <a:solidFill>
                  <a:prstClr val="black"/>
                </a:solidFill>
                <a:latin typeface="Candara" panose="020E0502030303020204" pitchFamily="34" charset="0"/>
              </a:rPr>
              <a:t>the</a:t>
            </a:r>
            <a:r>
              <a:rPr lang="de-DE" sz="4000" kern="0" dirty="0" smtClean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  <a:r>
              <a:rPr lang="de-DE" sz="4000" kern="0" dirty="0" err="1">
                <a:solidFill>
                  <a:prstClr val="black"/>
                </a:solidFill>
                <a:latin typeface="Candara" panose="020E0502030303020204" pitchFamily="34" charset="0"/>
              </a:rPr>
              <a:t>future</a:t>
            </a:r>
            <a:r>
              <a:rPr lang="de-DE" sz="4000" kern="0" dirty="0" smtClean="0">
                <a:solidFill>
                  <a:prstClr val="black"/>
                </a:solidFill>
                <a:latin typeface="Candara" panose="020E0502030303020204" pitchFamily="34" charset="0"/>
              </a:rPr>
              <a:t>?</a:t>
            </a:r>
          </a:p>
          <a:p>
            <a:pPr lvl="0" defTabSz="628650"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800" kern="0" dirty="0" smtClean="0">
                <a:solidFill>
                  <a:prstClr val="black"/>
                </a:solidFill>
                <a:latin typeface="Candara" panose="020E0502030303020204" pitchFamily="34" charset="0"/>
              </a:rPr>
              <a:t>	</a:t>
            </a:r>
            <a:r>
              <a:rPr lang="en-US" sz="2400" kern="0" dirty="0" smtClean="0">
                <a:solidFill>
                  <a:srgbClr val="2D2DB9"/>
                </a:solidFill>
                <a:latin typeface="Candara" panose="020E0502030303020204" pitchFamily="34" charset="0"/>
              </a:rPr>
              <a:t>based </a:t>
            </a:r>
            <a:r>
              <a:rPr lang="en-US" sz="2400" kern="0" dirty="0">
                <a:solidFill>
                  <a:srgbClr val="2D2DB9"/>
                </a:solidFill>
                <a:latin typeface="Candara" panose="020E0502030303020204" pitchFamily="34" charset="0"/>
              </a:rPr>
              <a:t>on EMAC@FUB simulations</a:t>
            </a:r>
            <a:endParaRPr lang="de-DE" sz="2400" kern="0" dirty="0">
              <a:solidFill>
                <a:srgbClr val="2D2DB9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41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1"/>
          <p:cNvGrpSpPr/>
          <p:nvPr/>
        </p:nvGrpSpPr>
        <p:grpSpPr>
          <a:xfrm>
            <a:off x="935596" y="1196752"/>
            <a:ext cx="3645984" cy="3697379"/>
            <a:chOff x="529972" y="944724"/>
            <a:chExt cx="3645984" cy="3697379"/>
          </a:xfrm>
        </p:grpSpPr>
        <p:grpSp>
          <p:nvGrpSpPr>
            <p:cNvPr id="4" name="Gruppieren 8"/>
            <p:cNvGrpSpPr/>
            <p:nvPr/>
          </p:nvGrpSpPr>
          <p:grpSpPr>
            <a:xfrm>
              <a:off x="611560" y="944724"/>
              <a:ext cx="3564396" cy="3456384"/>
              <a:chOff x="2087724" y="1484784"/>
              <a:chExt cx="3564396" cy="3456384"/>
            </a:xfrm>
          </p:grpSpPr>
          <p:pic>
            <p:nvPicPr>
              <p:cNvPr id="1026" name="Picture 2" descr="C:\Ulrike\SHARP\meetings\2011_AM2_KIT\Presse\March_2010_2011_ozone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1697" t="85409" r="18635" b="1214"/>
              <a:stretch>
                <a:fillRect/>
              </a:stretch>
            </p:blipFill>
            <p:spPr bwMode="auto">
              <a:xfrm>
                <a:off x="2087724" y="4473116"/>
                <a:ext cx="3564396" cy="46805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" name="Picture 2" descr="C:\Ulrike\SHARP\meetings\2011_AM2_KIT\Presse\March_2010_2011_ozone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0627" b="13562"/>
              <a:stretch>
                <a:fillRect/>
              </a:stretch>
            </p:blipFill>
            <p:spPr bwMode="auto">
              <a:xfrm>
                <a:off x="2339752" y="1484784"/>
                <a:ext cx="2949427" cy="302433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5" name="Rechteck 4"/>
              <p:cNvSpPr/>
              <p:nvPr/>
            </p:nvSpPr>
            <p:spPr>
              <a:xfrm>
                <a:off x="2339752" y="1520788"/>
                <a:ext cx="864096" cy="1800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" name="Rechteck 7"/>
              <p:cNvSpPr/>
              <p:nvPr/>
            </p:nvSpPr>
            <p:spPr>
              <a:xfrm>
                <a:off x="2339752" y="1772816"/>
                <a:ext cx="360040" cy="2303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1" name="Textfeld 10"/>
            <p:cNvSpPr txBox="1"/>
            <p:nvPr/>
          </p:nvSpPr>
          <p:spPr>
            <a:xfrm>
              <a:off x="529972" y="4365104"/>
              <a:ext cx="25298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 smtClean="0"/>
                <a:t>courtesy</a:t>
              </a:r>
              <a:r>
                <a:rPr lang="de-DE" sz="1200" dirty="0" smtClean="0"/>
                <a:t> Mark Weber, Uni Bremen</a:t>
              </a:r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71500" y="1052736"/>
            <a:ext cx="1445254" cy="646331"/>
          </a:xfrm>
          <a:prstGeom prst="rect">
            <a:avLst/>
          </a:prstGeom>
          <a:solidFill>
            <a:srgbClr val="CCCCFF">
              <a:alpha val="44000"/>
            </a:srgbClr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800" dirty="0" smtClean="0"/>
              <a:t>Gome-2 Total </a:t>
            </a:r>
            <a:r>
              <a:rPr lang="de-DE" sz="1800" dirty="0" err="1" smtClean="0"/>
              <a:t>Ozone</a:t>
            </a:r>
            <a:endParaRPr lang="de-DE" sz="1800" dirty="0" smtClean="0"/>
          </a:p>
        </p:txBody>
      </p:sp>
      <p:sp>
        <p:nvSpPr>
          <p:cNvPr id="13" name="Textfeld 12"/>
          <p:cNvSpPr txBox="1"/>
          <p:nvPr/>
        </p:nvSpPr>
        <p:spPr>
          <a:xfrm>
            <a:off x="3249992" y="260648"/>
            <a:ext cx="2690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 smtClean="0">
                <a:solidFill>
                  <a:srgbClr val="003399"/>
                </a:solidFill>
                <a:latin typeface="Candara" pitchFamily="34" charset="0"/>
              </a:rPr>
              <a:t>Arctic</a:t>
            </a:r>
            <a:r>
              <a:rPr lang="de-DE" sz="3600" dirty="0" smtClean="0">
                <a:solidFill>
                  <a:srgbClr val="003399"/>
                </a:solidFill>
                <a:latin typeface="Candara" pitchFamily="34" charset="0"/>
              </a:rPr>
              <a:t> </a:t>
            </a:r>
            <a:r>
              <a:rPr lang="de-DE" sz="3600" dirty="0" err="1" smtClean="0">
                <a:solidFill>
                  <a:srgbClr val="003399"/>
                </a:solidFill>
                <a:latin typeface="Candara" pitchFamily="34" charset="0"/>
              </a:rPr>
              <a:t>Ozone</a:t>
            </a:r>
            <a:endParaRPr lang="de-DE" sz="3600" dirty="0" smtClean="0">
              <a:solidFill>
                <a:srgbClr val="003399"/>
              </a:solidFill>
              <a:latin typeface="Candara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427984" y="1196752"/>
            <a:ext cx="4716016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2000" dirty="0" err="1" smtClean="0">
                <a:latin typeface="Candara" pitchFamily="34" charset="0"/>
              </a:rPr>
              <a:t>Unprecedented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Arctic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ozone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loss</a:t>
            </a:r>
            <a:r>
              <a:rPr lang="de-DE" sz="2000" dirty="0" smtClean="0">
                <a:latin typeface="Candara" pitchFamily="34" charset="0"/>
              </a:rPr>
              <a:t> in March 2011</a:t>
            </a:r>
          </a:p>
          <a:p>
            <a:endParaRPr lang="de-DE" sz="2000" dirty="0" smtClean="0">
              <a:latin typeface="Candar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Comparable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to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Antarctic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ozone</a:t>
            </a:r>
            <a:r>
              <a:rPr lang="de-DE" sz="2000" dirty="0" smtClean="0">
                <a:latin typeface="Candara" pitchFamily="34" charset="0"/>
              </a:rPr>
              <a:t> hole</a:t>
            </a:r>
          </a:p>
          <a:p>
            <a:endParaRPr lang="de-DE" sz="2000" dirty="0" smtClean="0">
              <a:latin typeface="Candar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2000" dirty="0" smtClean="0">
                <a:latin typeface="Candara" pitchFamily="34" charset="0"/>
              </a:rPr>
              <a:t> Due </a:t>
            </a:r>
            <a:r>
              <a:rPr lang="de-DE" sz="2000" dirty="0" err="1" smtClean="0">
                <a:latin typeface="Candara" pitchFamily="34" charset="0"/>
              </a:rPr>
              <a:t>to</a:t>
            </a:r>
            <a:endParaRPr lang="de-DE" sz="2000" dirty="0" smtClean="0">
              <a:latin typeface="Candara" pitchFamily="34" charset="0"/>
            </a:endParaRPr>
          </a:p>
          <a:p>
            <a:pPr marL="627063" lvl="1" indent="-169863">
              <a:spcBef>
                <a:spcPts val="600"/>
              </a:spcBef>
              <a:buFont typeface="Arial" pitchFamily="34" charset="0"/>
              <a:buChar char="•"/>
            </a:pPr>
            <a:r>
              <a:rPr lang="de-DE" sz="2000" b="1" dirty="0" smtClean="0">
                <a:latin typeface="Candara" pitchFamily="34" charset="0"/>
              </a:rPr>
              <a:t>persistent </a:t>
            </a:r>
            <a:r>
              <a:rPr lang="de-DE" sz="2000" b="1" dirty="0" err="1" smtClean="0">
                <a:latin typeface="Candara" pitchFamily="34" charset="0"/>
              </a:rPr>
              <a:t>cold</a:t>
            </a:r>
            <a:r>
              <a:rPr lang="de-DE" sz="2000" b="1" dirty="0" smtClean="0">
                <a:latin typeface="Candara" pitchFamily="34" charset="0"/>
              </a:rPr>
              <a:t> </a:t>
            </a:r>
            <a:r>
              <a:rPr lang="de-DE" sz="2000" b="1" dirty="0" err="1" smtClean="0">
                <a:latin typeface="Candara" pitchFamily="34" charset="0"/>
              </a:rPr>
              <a:t>lower</a:t>
            </a:r>
            <a:r>
              <a:rPr lang="de-DE" sz="2000" b="1" dirty="0" smtClean="0">
                <a:latin typeface="Candara" pitchFamily="34" charset="0"/>
              </a:rPr>
              <a:t> </a:t>
            </a:r>
            <a:r>
              <a:rPr lang="de-DE" sz="2000" b="1" dirty="0" err="1" smtClean="0">
                <a:latin typeface="Candara" pitchFamily="34" charset="0"/>
              </a:rPr>
              <a:t>stratosphere</a:t>
            </a:r>
            <a:r>
              <a:rPr lang="de-DE" sz="2000" b="1" dirty="0" smtClean="0">
                <a:latin typeface="Candara" pitchFamily="34" charset="0"/>
              </a:rPr>
              <a:t> </a:t>
            </a:r>
            <a:r>
              <a:rPr lang="de-DE" sz="2000" b="1" dirty="0" err="1" smtClean="0">
                <a:latin typeface="Candara" pitchFamily="34" charset="0"/>
              </a:rPr>
              <a:t>from</a:t>
            </a:r>
            <a:r>
              <a:rPr lang="de-DE" sz="2000" b="1" dirty="0" smtClean="0">
                <a:latin typeface="Candara" pitchFamily="34" charset="0"/>
              </a:rPr>
              <a:t> </a:t>
            </a:r>
            <a:r>
              <a:rPr lang="de-DE" sz="2000" b="1" dirty="0" err="1" smtClean="0">
                <a:latin typeface="Candara" pitchFamily="34" charset="0"/>
              </a:rPr>
              <a:t>early</a:t>
            </a:r>
            <a:r>
              <a:rPr lang="de-DE" sz="2000" b="1" dirty="0" smtClean="0">
                <a:latin typeface="Candara" pitchFamily="34" charset="0"/>
              </a:rPr>
              <a:t> winter </a:t>
            </a:r>
            <a:r>
              <a:rPr lang="de-DE" sz="2000" b="1" dirty="0" err="1" smtClean="0">
                <a:latin typeface="Candara" pitchFamily="34" charset="0"/>
              </a:rPr>
              <a:t>into</a:t>
            </a:r>
            <a:r>
              <a:rPr lang="de-DE" sz="2000" b="1" dirty="0" smtClean="0">
                <a:latin typeface="Candara" pitchFamily="34" charset="0"/>
              </a:rPr>
              <a:t> spring </a:t>
            </a:r>
          </a:p>
          <a:p>
            <a:pPr marL="627063" lvl="1" indent="-169863">
              <a:spcBef>
                <a:spcPts val="600"/>
              </a:spcBef>
            </a:pPr>
            <a:r>
              <a:rPr lang="de-DE" sz="2000" dirty="0" smtClean="0">
                <a:latin typeface="Candara" pitchFamily="34" charset="0"/>
              </a:rPr>
              <a:t>	</a:t>
            </a:r>
            <a:r>
              <a:rPr lang="de-DE" dirty="0" smtClean="0">
                <a:latin typeface="Candara" pitchFamily="34" charset="0"/>
              </a:rPr>
              <a:t>- </a:t>
            </a:r>
            <a:r>
              <a:rPr lang="de-DE" dirty="0" err="1" smtClean="0">
                <a:latin typeface="Candara" pitchFamily="34" charset="0"/>
              </a:rPr>
              <a:t>early</a:t>
            </a:r>
            <a:r>
              <a:rPr lang="de-DE" dirty="0" smtClean="0">
                <a:latin typeface="Candara" pitchFamily="34" charset="0"/>
              </a:rPr>
              <a:t> </a:t>
            </a:r>
            <a:r>
              <a:rPr lang="de-DE" dirty="0" err="1" smtClean="0">
                <a:latin typeface="Candara" pitchFamily="34" charset="0"/>
              </a:rPr>
              <a:t>onset</a:t>
            </a:r>
            <a:r>
              <a:rPr lang="de-DE" dirty="0" smtClean="0">
                <a:latin typeface="Candara" pitchFamily="34" charset="0"/>
              </a:rPr>
              <a:t> </a:t>
            </a:r>
            <a:r>
              <a:rPr lang="de-DE" dirty="0" err="1" smtClean="0">
                <a:latin typeface="Candara" pitchFamily="34" charset="0"/>
              </a:rPr>
              <a:t>of</a:t>
            </a:r>
            <a:r>
              <a:rPr lang="de-DE" dirty="0" smtClean="0">
                <a:latin typeface="Candara" pitchFamily="34" charset="0"/>
              </a:rPr>
              <a:t> </a:t>
            </a:r>
            <a:r>
              <a:rPr lang="de-DE" dirty="0" err="1" smtClean="0">
                <a:latin typeface="Candara" pitchFamily="34" charset="0"/>
              </a:rPr>
              <a:t>denitrification</a:t>
            </a:r>
            <a:endParaRPr lang="de-DE" dirty="0" smtClean="0">
              <a:latin typeface="Candara" pitchFamily="34" charset="0"/>
            </a:endParaRPr>
          </a:p>
          <a:p>
            <a:pPr marL="627063" lvl="1" indent="-169863">
              <a:spcBef>
                <a:spcPts val="600"/>
              </a:spcBef>
            </a:pPr>
            <a:r>
              <a:rPr lang="de-DE" dirty="0" smtClean="0">
                <a:latin typeface="Candara" pitchFamily="34" charset="0"/>
              </a:rPr>
              <a:t>	- </a:t>
            </a:r>
            <a:r>
              <a:rPr lang="de-DE" dirty="0" err="1" smtClean="0">
                <a:latin typeface="Candara" pitchFamily="34" charset="0"/>
              </a:rPr>
              <a:t>long-lasting</a:t>
            </a:r>
            <a:r>
              <a:rPr lang="de-DE" dirty="0" smtClean="0">
                <a:latin typeface="Candara" pitchFamily="34" charset="0"/>
              </a:rPr>
              <a:t> </a:t>
            </a:r>
            <a:r>
              <a:rPr lang="de-DE" dirty="0" err="1" smtClean="0">
                <a:latin typeface="Candara" pitchFamily="34" charset="0"/>
              </a:rPr>
              <a:t>enhanced</a:t>
            </a:r>
            <a:r>
              <a:rPr lang="de-DE" dirty="0" smtClean="0">
                <a:latin typeface="Candara" pitchFamily="34" charset="0"/>
              </a:rPr>
              <a:t> </a:t>
            </a:r>
            <a:r>
              <a:rPr lang="de-DE" dirty="0" err="1" smtClean="0">
                <a:latin typeface="Candara" pitchFamily="34" charset="0"/>
              </a:rPr>
              <a:t>chlorine</a:t>
            </a:r>
            <a:r>
              <a:rPr lang="de-DE" dirty="0" smtClean="0">
                <a:latin typeface="Candara" pitchFamily="34" charset="0"/>
              </a:rPr>
              <a:t> </a:t>
            </a:r>
            <a:r>
              <a:rPr lang="de-DE" dirty="0" err="1" smtClean="0">
                <a:latin typeface="Candara" pitchFamily="34" charset="0"/>
              </a:rPr>
              <a:t>activation</a:t>
            </a:r>
            <a:endParaRPr lang="de-DE" dirty="0" smtClean="0">
              <a:latin typeface="Candara" pitchFamily="34" charset="0"/>
            </a:endParaRPr>
          </a:p>
          <a:p>
            <a:pPr marL="627063" lvl="1" indent="-169863">
              <a:spcBef>
                <a:spcPts val="600"/>
              </a:spcBef>
              <a:buFont typeface="Arial" pitchFamily="34" charset="0"/>
              <a:buChar char="•"/>
            </a:pPr>
            <a:r>
              <a:rPr lang="de-DE" sz="2000" dirty="0" smtClean="0">
                <a:latin typeface="Candara" pitchFamily="34" charset="0"/>
              </a:rPr>
              <a:t>large V</a:t>
            </a:r>
            <a:r>
              <a:rPr lang="de-DE" sz="2000" baseline="-25000" dirty="0" smtClean="0">
                <a:latin typeface="Candara" pitchFamily="34" charset="0"/>
              </a:rPr>
              <a:t>PSC</a:t>
            </a:r>
            <a:endParaRPr lang="de-DE" sz="2000" dirty="0" smtClean="0">
              <a:latin typeface="Candara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2000" dirty="0" smtClean="0">
                <a:latin typeface="Candara" pitchFamily="34" charset="0"/>
              </a:rPr>
              <a:t>		     </a:t>
            </a:r>
            <a:r>
              <a:rPr lang="de-DE" sz="1800" dirty="0" err="1" smtClean="0">
                <a:latin typeface="Candara" pitchFamily="34" charset="0"/>
              </a:rPr>
              <a:t>Manney</a:t>
            </a:r>
            <a:r>
              <a:rPr lang="de-DE" sz="1800" dirty="0" smtClean="0">
                <a:latin typeface="Candara" pitchFamily="34" charset="0"/>
              </a:rPr>
              <a:t> et al., 2011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95536" y="5409220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3399"/>
                </a:solidFill>
                <a:latin typeface="Candara" pitchFamily="34" charset="0"/>
              </a:rPr>
              <a:t>Is </a:t>
            </a:r>
            <a:r>
              <a:rPr lang="de-DE" sz="2400" dirty="0" err="1" smtClean="0">
                <a:solidFill>
                  <a:srgbClr val="003399"/>
                </a:solidFill>
                <a:latin typeface="Candara" pitchFamily="34" charset="0"/>
              </a:rPr>
              <a:t>there</a:t>
            </a:r>
            <a:r>
              <a:rPr lang="de-DE" sz="2400" dirty="0" smtClean="0">
                <a:solidFill>
                  <a:srgbClr val="003399"/>
                </a:solidFill>
                <a:latin typeface="Candara" pitchFamily="34" charset="0"/>
              </a:rPr>
              <a:t> a </a:t>
            </a:r>
            <a:r>
              <a:rPr lang="de-DE" sz="2400" dirty="0" err="1" smtClean="0">
                <a:solidFill>
                  <a:srgbClr val="003399"/>
                </a:solidFill>
                <a:latin typeface="Candara" pitchFamily="34" charset="0"/>
              </a:rPr>
              <a:t>risk</a:t>
            </a:r>
            <a:r>
              <a:rPr lang="de-DE" sz="2400" dirty="0" smtClean="0">
                <a:solidFill>
                  <a:srgbClr val="003399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3399"/>
                </a:solidFill>
                <a:latin typeface="Candara" pitchFamily="34" charset="0"/>
              </a:rPr>
              <a:t>that</a:t>
            </a:r>
            <a:r>
              <a:rPr lang="de-DE" sz="2400" dirty="0" smtClean="0">
                <a:solidFill>
                  <a:srgbClr val="003399"/>
                </a:solidFill>
                <a:latin typeface="Candara" pitchFamily="34" charset="0"/>
              </a:rPr>
              <a:t> such extreme </a:t>
            </a:r>
            <a:r>
              <a:rPr lang="de-DE" sz="2400" dirty="0" err="1" smtClean="0">
                <a:solidFill>
                  <a:srgbClr val="003399"/>
                </a:solidFill>
                <a:latin typeface="Candara" pitchFamily="34" charset="0"/>
              </a:rPr>
              <a:t>Arctic</a:t>
            </a:r>
            <a:r>
              <a:rPr lang="de-DE" sz="2400" dirty="0" smtClean="0">
                <a:solidFill>
                  <a:srgbClr val="003399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3399"/>
                </a:solidFill>
                <a:latin typeface="Candara" pitchFamily="34" charset="0"/>
              </a:rPr>
              <a:t>ozone</a:t>
            </a:r>
            <a:r>
              <a:rPr lang="de-DE" sz="2400" dirty="0" smtClean="0">
                <a:solidFill>
                  <a:srgbClr val="003399"/>
                </a:solidFill>
                <a:latin typeface="Candara" pitchFamily="34" charset="0"/>
              </a:rPr>
              <a:t>-hole-</a:t>
            </a:r>
            <a:r>
              <a:rPr lang="de-DE" sz="2400" dirty="0" err="1" smtClean="0">
                <a:solidFill>
                  <a:srgbClr val="003399"/>
                </a:solidFill>
                <a:latin typeface="Candara" pitchFamily="34" charset="0"/>
              </a:rPr>
              <a:t>like</a:t>
            </a:r>
            <a:r>
              <a:rPr lang="de-DE" sz="2400" dirty="0" smtClean="0">
                <a:solidFill>
                  <a:srgbClr val="003399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3399"/>
                </a:solidFill>
                <a:latin typeface="Candara" pitchFamily="34" charset="0"/>
              </a:rPr>
              <a:t>events</a:t>
            </a:r>
            <a:r>
              <a:rPr lang="de-DE" sz="2400" dirty="0" smtClean="0">
                <a:solidFill>
                  <a:srgbClr val="003399"/>
                </a:solidFill>
                <a:latin typeface="Candara" pitchFamily="34" charset="0"/>
              </a:rPr>
              <a:t> will </a:t>
            </a:r>
            <a:r>
              <a:rPr lang="de-DE" sz="2400" dirty="0" err="1" smtClean="0">
                <a:solidFill>
                  <a:srgbClr val="003399"/>
                </a:solidFill>
                <a:latin typeface="Candara" pitchFamily="34" charset="0"/>
              </a:rPr>
              <a:t>become</a:t>
            </a:r>
            <a:r>
              <a:rPr lang="de-DE" sz="2400" dirty="0" smtClean="0">
                <a:solidFill>
                  <a:srgbClr val="003399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3399"/>
                </a:solidFill>
                <a:latin typeface="Candara" pitchFamily="34" charset="0"/>
              </a:rPr>
              <a:t>more</a:t>
            </a:r>
            <a:r>
              <a:rPr lang="de-DE" sz="2400" dirty="0" smtClean="0">
                <a:solidFill>
                  <a:srgbClr val="003399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3399"/>
                </a:solidFill>
                <a:latin typeface="Candara" pitchFamily="34" charset="0"/>
              </a:rPr>
              <a:t>frequent</a:t>
            </a:r>
            <a:r>
              <a:rPr lang="de-DE" sz="2400" dirty="0" smtClean="0">
                <a:solidFill>
                  <a:srgbClr val="003399"/>
                </a:solidFill>
                <a:latin typeface="Candara" pitchFamily="34" charset="0"/>
              </a:rPr>
              <a:t> in a </a:t>
            </a:r>
            <a:r>
              <a:rPr lang="de-DE" sz="2400" dirty="0" err="1" smtClean="0">
                <a:solidFill>
                  <a:srgbClr val="003399"/>
                </a:solidFill>
                <a:latin typeface="Candara" pitchFamily="34" charset="0"/>
              </a:rPr>
              <a:t>future</a:t>
            </a:r>
            <a:r>
              <a:rPr lang="de-DE" sz="2400" dirty="0" smtClean="0">
                <a:solidFill>
                  <a:srgbClr val="003399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3399"/>
                </a:solidFill>
                <a:latin typeface="Candara" pitchFamily="34" charset="0"/>
              </a:rPr>
              <a:t>with</a:t>
            </a:r>
            <a:r>
              <a:rPr lang="de-DE" sz="2400" dirty="0" smtClean="0">
                <a:solidFill>
                  <a:srgbClr val="003399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3399"/>
                </a:solidFill>
                <a:latin typeface="Candara" pitchFamily="34" charset="0"/>
              </a:rPr>
              <a:t>climate</a:t>
            </a:r>
            <a:r>
              <a:rPr lang="de-DE" sz="2400" dirty="0" smtClean="0">
                <a:solidFill>
                  <a:srgbClr val="003399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3399"/>
                </a:solidFill>
                <a:latin typeface="Candara" pitchFamily="34" charset="0"/>
              </a:rPr>
              <a:t>change</a:t>
            </a:r>
            <a:r>
              <a:rPr lang="de-DE" sz="2400" dirty="0" smtClean="0">
                <a:solidFill>
                  <a:srgbClr val="003399"/>
                </a:solidFill>
                <a:latin typeface="Candara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3235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87338" y="512676"/>
            <a:ext cx="849630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Clr>
                <a:schemeClr val="tx1"/>
              </a:buClr>
              <a:defRPr/>
            </a:pPr>
            <a:r>
              <a:rPr lang="de-DE" sz="3600" dirty="0" err="1" smtClean="0">
                <a:solidFill>
                  <a:schemeClr val="accent6"/>
                </a:solidFill>
                <a:latin typeface="Candara" pitchFamily="34" charset="0"/>
              </a:rPr>
              <a:t>Questions</a:t>
            </a:r>
            <a:endParaRPr lang="de-DE" sz="3600" dirty="0" smtClean="0">
              <a:solidFill>
                <a:schemeClr val="accent6"/>
              </a:solidFill>
              <a:latin typeface="Candara" pitchFamily="34" charset="0"/>
            </a:endParaRPr>
          </a:p>
          <a:p>
            <a:pPr marL="355600" indent="-35560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de-DE" sz="2400" dirty="0" err="1" smtClean="0">
                <a:latin typeface="Candara" pitchFamily="34" charset="0"/>
              </a:rPr>
              <a:t>What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is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the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effect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of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increasing</a:t>
            </a:r>
            <a:r>
              <a:rPr lang="de-DE" sz="2400" dirty="0" smtClean="0">
                <a:latin typeface="Candara" pitchFamily="34" charset="0"/>
              </a:rPr>
              <a:t> GHG </a:t>
            </a:r>
            <a:r>
              <a:rPr lang="de-DE" sz="2400" dirty="0" err="1" smtClean="0">
                <a:latin typeface="Candara" pitchFamily="34" charset="0"/>
              </a:rPr>
              <a:t>concentrations</a:t>
            </a:r>
            <a:r>
              <a:rPr lang="de-DE" sz="2400" dirty="0" smtClean="0">
                <a:latin typeface="Candara" pitchFamily="34" charset="0"/>
              </a:rPr>
              <a:t> on </a:t>
            </a:r>
            <a:r>
              <a:rPr lang="de-DE" sz="2400" dirty="0" err="1" smtClean="0">
                <a:latin typeface="Candara" pitchFamily="34" charset="0"/>
              </a:rPr>
              <a:t>the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Arctic</a:t>
            </a:r>
            <a:r>
              <a:rPr lang="de-DE" sz="2400" dirty="0" smtClean="0">
                <a:latin typeface="Candara" pitchFamily="34" charset="0"/>
              </a:rPr>
              <a:t> polar </a:t>
            </a:r>
            <a:r>
              <a:rPr lang="de-DE" sz="2400" dirty="0" err="1" smtClean="0">
                <a:latin typeface="Candara" pitchFamily="34" charset="0"/>
              </a:rPr>
              <a:t>lower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stratosphere</a:t>
            </a:r>
            <a:r>
              <a:rPr lang="de-DE" sz="2400" dirty="0" smtClean="0">
                <a:latin typeface="Candara" pitchFamily="34" charset="0"/>
              </a:rPr>
              <a:t>?</a:t>
            </a:r>
          </a:p>
          <a:p>
            <a:pPr marL="355600" indent="-35560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de-DE" sz="2400" dirty="0" smtClean="0">
              <a:latin typeface="Candara" pitchFamily="34" charset="0"/>
            </a:endParaRPr>
          </a:p>
          <a:p>
            <a:pPr marL="355600" indent="-35560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de-DE" sz="2400" dirty="0" smtClean="0">
              <a:latin typeface="Candara" pitchFamily="34" charset="0"/>
            </a:endParaRPr>
          </a:p>
          <a:p>
            <a:pPr marL="355600" indent="-35560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de-DE" sz="2400" dirty="0" smtClean="0">
              <a:latin typeface="Candara" pitchFamily="34" charset="0"/>
            </a:endParaRPr>
          </a:p>
          <a:p>
            <a:pPr marL="355600" indent="-35560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de-DE" sz="2400" dirty="0" smtClean="0">
              <a:latin typeface="Candara" pitchFamily="34" charset="0"/>
            </a:endParaRPr>
          </a:p>
          <a:p>
            <a:pPr marL="355600" indent="-35560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de-DE" sz="2400" dirty="0" err="1" smtClean="0">
                <a:latin typeface="Candara" pitchFamily="34" charset="0"/>
              </a:rPr>
              <a:t>How</a:t>
            </a:r>
            <a:r>
              <a:rPr lang="de-DE" sz="2400" dirty="0" smtClean="0">
                <a:latin typeface="Candara" pitchFamily="34" charset="0"/>
              </a:rPr>
              <a:t> will </a:t>
            </a:r>
            <a:r>
              <a:rPr lang="de-DE" sz="2400" dirty="0" err="1" smtClean="0">
                <a:latin typeface="Candara" pitchFamily="34" charset="0"/>
              </a:rPr>
              <a:t>the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meteorological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conditions</a:t>
            </a:r>
            <a:r>
              <a:rPr lang="de-DE" sz="2400" dirty="0" smtClean="0">
                <a:latin typeface="Candara" pitchFamily="34" charset="0"/>
              </a:rPr>
              <a:t> in </a:t>
            </a:r>
            <a:r>
              <a:rPr lang="de-DE" sz="2400" dirty="0" err="1" smtClean="0">
                <a:latin typeface="Candara" pitchFamily="34" charset="0"/>
              </a:rPr>
              <a:t>the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Arctic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lower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stratosphere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change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with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rising</a:t>
            </a:r>
            <a:r>
              <a:rPr lang="de-DE" sz="2400" dirty="0" smtClean="0">
                <a:latin typeface="Candara" pitchFamily="34" charset="0"/>
              </a:rPr>
              <a:t> GHGs?</a:t>
            </a:r>
          </a:p>
          <a:p>
            <a:pPr marL="355600" indent="-355600"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de-DE" sz="2400" dirty="0" err="1" smtClean="0">
                <a:latin typeface="Candara" pitchFamily="34" charset="0"/>
              </a:rPr>
              <a:t>How</a:t>
            </a:r>
            <a:r>
              <a:rPr lang="de-DE" sz="2400" dirty="0" smtClean="0">
                <a:latin typeface="Candara" pitchFamily="34" charset="0"/>
              </a:rPr>
              <a:t> will </a:t>
            </a:r>
            <a:r>
              <a:rPr lang="de-DE" sz="2400" dirty="0" err="1" smtClean="0">
                <a:latin typeface="Candara" pitchFamily="34" charset="0"/>
              </a:rPr>
              <a:t>ozone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be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affected</a:t>
            </a:r>
            <a:r>
              <a:rPr lang="de-DE" sz="2400" dirty="0" smtClean="0">
                <a:latin typeface="Candara" pitchFamily="34" charset="0"/>
              </a:rPr>
              <a:t>?</a:t>
            </a:r>
          </a:p>
        </p:txBody>
      </p:sp>
      <p:grpSp>
        <p:nvGrpSpPr>
          <p:cNvPr id="16" name="Gruppieren 15"/>
          <p:cNvGrpSpPr/>
          <p:nvPr/>
        </p:nvGrpSpPr>
        <p:grpSpPr>
          <a:xfrm>
            <a:off x="755576" y="2492896"/>
            <a:ext cx="8136904" cy="432000"/>
            <a:chOff x="755576" y="2672916"/>
            <a:chExt cx="8136904" cy="432000"/>
          </a:xfrm>
        </p:grpSpPr>
        <p:sp>
          <p:nvSpPr>
            <p:cNvPr id="3" name="Rechteck 2"/>
            <p:cNvSpPr/>
            <p:nvPr/>
          </p:nvSpPr>
          <p:spPr>
            <a:xfrm>
              <a:off x="755576" y="2672916"/>
              <a:ext cx="2628000" cy="432000"/>
            </a:xfrm>
            <a:prstGeom prst="rect">
              <a:avLst/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 err="1" smtClean="0">
                  <a:solidFill>
                    <a:schemeClr val="tx1"/>
                  </a:solidFill>
                  <a:latin typeface="Candara" pitchFamily="34" charset="0"/>
                </a:rPr>
                <a:t>Radiative</a:t>
              </a:r>
              <a:r>
                <a:rPr lang="de-DE" sz="2000" dirty="0" smtClean="0">
                  <a:solidFill>
                    <a:schemeClr val="tx1"/>
                  </a:solidFill>
                  <a:latin typeface="Candara" pitchFamily="34" charset="0"/>
                </a:rPr>
                <a:t> </a:t>
              </a:r>
              <a:r>
                <a:rPr lang="de-DE" sz="2000" dirty="0" err="1" smtClean="0">
                  <a:solidFill>
                    <a:schemeClr val="tx1"/>
                  </a:solidFill>
                  <a:latin typeface="Candara" pitchFamily="34" charset="0"/>
                </a:rPr>
                <a:t>cooling</a:t>
              </a:r>
              <a:endParaRPr lang="de-DE" sz="2000" dirty="0" smtClean="0">
                <a:solidFill>
                  <a:schemeClr val="tx1"/>
                </a:solidFill>
                <a:latin typeface="Candara" pitchFamily="34" charset="0"/>
              </a:endParaRPr>
            </a:p>
          </p:txBody>
        </p:sp>
        <p:sp>
          <p:nvSpPr>
            <p:cNvPr id="4" name="Rechteck 3"/>
            <p:cNvSpPr/>
            <p:nvPr/>
          </p:nvSpPr>
          <p:spPr>
            <a:xfrm rot="10800000" flipV="1">
              <a:off x="3528176" y="2672916"/>
              <a:ext cx="2628000" cy="431195"/>
            </a:xfrm>
            <a:prstGeom prst="rect">
              <a:avLst/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 smtClean="0">
                  <a:solidFill>
                    <a:schemeClr val="tx1"/>
                  </a:solidFill>
                  <a:latin typeface="Candara" pitchFamily="34" charset="0"/>
                </a:rPr>
                <a:t>More PSCs</a:t>
              </a:r>
              <a:endParaRPr lang="de-DE" sz="2000" dirty="0">
                <a:solidFill>
                  <a:schemeClr val="tx1"/>
                </a:solidFill>
                <a:latin typeface="Candara" pitchFamily="34" charset="0"/>
              </a:endParaRPr>
            </a:p>
          </p:txBody>
        </p:sp>
        <p:sp>
          <p:nvSpPr>
            <p:cNvPr id="5" name="Rechteck 4"/>
            <p:cNvSpPr/>
            <p:nvPr/>
          </p:nvSpPr>
          <p:spPr>
            <a:xfrm>
              <a:off x="6264480" y="2672916"/>
              <a:ext cx="2628000" cy="432000"/>
            </a:xfrm>
            <a:prstGeom prst="rect">
              <a:avLst/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 smtClean="0">
                  <a:solidFill>
                    <a:schemeClr val="tx1"/>
                  </a:solidFill>
                  <a:latin typeface="Candara" pitchFamily="34" charset="0"/>
                </a:rPr>
                <a:t>More </a:t>
              </a:r>
              <a:r>
                <a:rPr lang="de-DE" sz="2000" dirty="0" err="1" smtClean="0">
                  <a:solidFill>
                    <a:schemeClr val="tx1"/>
                  </a:solidFill>
                  <a:latin typeface="Candara" pitchFamily="34" charset="0"/>
                </a:rPr>
                <a:t>ozone</a:t>
              </a:r>
              <a:r>
                <a:rPr lang="de-DE" sz="2000" dirty="0" smtClean="0">
                  <a:solidFill>
                    <a:schemeClr val="tx1"/>
                  </a:solidFill>
                  <a:latin typeface="Candara" pitchFamily="34" charset="0"/>
                </a:rPr>
                <a:t> </a:t>
              </a:r>
              <a:r>
                <a:rPr lang="de-DE" sz="2000" dirty="0" err="1" smtClean="0">
                  <a:solidFill>
                    <a:schemeClr val="tx1"/>
                  </a:solidFill>
                  <a:latin typeface="Candara" pitchFamily="34" charset="0"/>
                </a:rPr>
                <a:t>loss</a:t>
              </a:r>
              <a:endParaRPr lang="de-DE" sz="2000" dirty="0" smtClean="0">
                <a:solidFill>
                  <a:schemeClr val="tx1"/>
                </a:solidFill>
                <a:latin typeface="Candara" pitchFamily="34" charset="0"/>
              </a:endParaRPr>
            </a:p>
          </p:txBody>
        </p:sp>
        <p:sp>
          <p:nvSpPr>
            <p:cNvPr id="11" name="Pfeil nach unten 10"/>
            <p:cNvSpPr/>
            <p:nvPr/>
          </p:nvSpPr>
          <p:spPr>
            <a:xfrm rot="16200000">
              <a:off x="3279006" y="2669767"/>
              <a:ext cx="288033" cy="5103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/>
            </a:p>
          </p:txBody>
        </p:sp>
        <p:sp>
          <p:nvSpPr>
            <p:cNvPr id="14" name="Pfeil nach unten 13"/>
            <p:cNvSpPr/>
            <p:nvPr/>
          </p:nvSpPr>
          <p:spPr>
            <a:xfrm rot="16200000">
              <a:off x="6009009" y="2669767"/>
              <a:ext cx="288033" cy="5103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/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755868" y="3501056"/>
            <a:ext cx="8136612" cy="432000"/>
            <a:chOff x="755868" y="3356992"/>
            <a:chExt cx="8136612" cy="432000"/>
          </a:xfrm>
        </p:grpSpPr>
        <p:sp>
          <p:nvSpPr>
            <p:cNvPr id="7" name="Rechteck 6"/>
            <p:cNvSpPr/>
            <p:nvPr/>
          </p:nvSpPr>
          <p:spPr>
            <a:xfrm>
              <a:off x="6264448" y="3356992"/>
              <a:ext cx="2628032" cy="432000"/>
            </a:xfrm>
            <a:prstGeom prst="rect">
              <a:avLst/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 err="1" smtClean="0">
                  <a:solidFill>
                    <a:schemeClr val="tx1"/>
                  </a:solidFill>
                  <a:latin typeface="Candara" pitchFamily="34" charset="0"/>
                </a:rPr>
                <a:t>Less</a:t>
              </a:r>
              <a:r>
                <a:rPr lang="de-DE" sz="2000" dirty="0" smtClean="0">
                  <a:solidFill>
                    <a:schemeClr val="tx1"/>
                  </a:solidFill>
                  <a:latin typeface="Candara" pitchFamily="34" charset="0"/>
                </a:rPr>
                <a:t> </a:t>
              </a:r>
              <a:r>
                <a:rPr lang="de-DE" sz="2000" dirty="0" err="1" smtClean="0">
                  <a:solidFill>
                    <a:schemeClr val="tx1"/>
                  </a:solidFill>
                  <a:latin typeface="Candara" pitchFamily="34" charset="0"/>
                </a:rPr>
                <a:t>ozone</a:t>
              </a:r>
              <a:r>
                <a:rPr lang="de-DE" sz="2000" dirty="0" smtClean="0">
                  <a:solidFill>
                    <a:schemeClr val="tx1"/>
                  </a:solidFill>
                  <a:latin typeface="Candara" pitchFamily="34" charset="0"/>
                </a:rPr>
                <a:t> </a:t>
              </a:r>
              <a:r>
                <a:rPr lang="de-DE" sz="2000" dirty="0" err="1" smtClean="0">
                  <a:solidFill>
                    <a:schemeClr val="tx1"/>
                  </a:solidFill>
                  <a:latin typeface="Candara" pitchFamily="34" charset="0"/>
                </a:rPr>
                <a:t>loss</a:t>
              </a:r>
              <a:endParaRPr lang="de-DE" sz="2000" dirty="0" smtClean="0">
                <a:solidFill>
                  <a:schemeClr val="tx1"/>
                </a:solidFill>
                <a:latin typeface="Candara" pitchFamily="34" charset="0"/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755868" y="3356992"/>
              <a:ext cx="2628000" cy="432000"/>
            </a:xfrm>
            <a:prstGeom prst="rect">
              <a:avLst/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 err="1" smtClean="0">
                  <a:solidFill>
                    <a:schemeClr val="tx1"/>
                  </a:solidFill>
                  <a:latin typeface="Candara" pitchFamily="34" charset="0"/>
                </a:rPr>
                <a:t>Dynamical</a:t>
              </a:r>
              <a:r>
                <a:rPr lang="de-DE" sz="2000" dirty="0" smtClean="0">
                  <a:solidFill>
                    <a:schemeClr val="tx1"/>
                  </a:solidFill>
                  <a:latin typeface="Candara" pitchFamily="34" charset="0"/>
                </a:rPr>
                <a:t> </a:t>
              </a:r>
              <a:r>
                <a:rPr lang="de-DE" sz="2000" dirty="0" err="1" smtClean="0">
                  <a:solidFill>
                    <a:schemeClr val="tx1"/>
                  </a:solidFill>
                  <a:latin typeface="Candara" pitchFamily="34" charset="0"/>
                </a:rPr>
                <a:t>forcing</a:t>
              </a:r>
              <a:endParaRPr lang="de-DE" sz="2000" dirty="0">
                <a:solidFill>
                  <a:schemeClr val="tx1"/>
                </a:solidFill>
                <a:latin typeface="Candara" pitchFamily="34" charset="0"/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3528176" y="3356992"/>
              <a:ext cx="2628000" cy="432000"/>
            </a:xfrm>
            <a:prstGeom prst="rect">
              <a:avLst/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 err="1" smtClean="0">
                  <a:solidFill>
                    <a:schemeClr val="tx1"/>
                  </a:solidFill>
                  <a:latin typeface="Candara" pitchFamily="34" charset="0"/>
                </a:rPr>
                <a:t>Arctic</a:t>
              </a:r>
              <a:r>
                <a:rPr lang="de-DE" sz="2000" dirty="0" smtClean="0">
                  <a:solidFill>
                    <a:schemeClr val="tx1"/>
                  </a:solidFill>
                  <a:latin typeface="Candara" pitchFamily="34" charset="0"/>
                </a:rPr>
                <a:t> </a:t>
              </a:r>
              <a:r>
                <a:rPr lang="de-DE" sz="2000" dirty="0" err="1" smtClean="0">
                  <a:solidFill>
                    <a:schemeClr val="tx1"/>
                  </a:solidFill>
                  <a:latin typeface="Candara" pitchFamily="34" charset="0"/>
                </a:rPr>
                <a:t>warming</a:t>
              </a:r>
              <a:endParaRPr lang="de-DE" sz="2000" dirty="0">
                <a:solidFill>
                  <a:schemeClr val="tx1"/>
                </a:solidFill>
                <a:latin typeface="Candara" pitchFamily="34" charset="0"/>
              </a:endParaRPr>
            </a:p>
          </p:txBody>
        </p:sp>
        <p:sp>
          <p:nvSpPr>
            <p:cNvPr id="13" name="Pfeil nach unten 12"/>
            <p:cNvSpPr/>
            <p:nvPr/>
          </p:nvSpPr>
          <p:spPr>
            <a:xfrm rot="16200000">
              <a:off x="3279006" y="3317837"/>
              <a:ext cx="288033" cy="5103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/>
            </a:p>
          </p:txBody>
        </p:sp>
        <p:sp>
          <p:nvSpPr>
            <p:cNvPr id="15" name="Pfeil nach unten 14"/>
            <p:cNvSpPr/>
            <p:nvPr/>
          </p:nvSpPr>
          <p:spPr>
            <a:xfrm rot="16200000">
              <a:off x="6009009" y="3317837"/>
              <a:ext cx="288033" cy="5103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/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4427984" y="292494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latin typeface="Candara" pitchFamily="34" charset="0"/>
              </a:rPr>
              <a:t>or</a:t>
            </a:r>
            <a:endParaRPr lang="de-DE" sz="2400" dirty="0" smtClean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35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3454082" y="224644"/>
            <a:ext cx="2198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solidFill>
                  <a:schemeClr val="accent6"/>
                </a:solidFill>
                <a:latin typeface="Candara" pitchFamily="34" charset="0"/>
              </a:rPr>
              <a:t>Simulations</a:t>
            </a:r>
            <a:endParaRPr lang="de-DE" sz="3200" dirty="0" smtClean="0">
              <a:solidFill>
                <a:schemeClr val="accent6"/>
              </a:solidFill>
              <a:latin typeface="Candara" pitchFamily="34" charset="0"/>
            </a:endParaRPr>
          </a:p>
        </p:txBody>
      </p:sp>
      <p:pic>
        <p:nvPicPr>
          <p:cNvPr id="13" name="Picture 13" descr="F:\Ulrike\Conferences\STP12\talk\CCM_logo_050207_www_1_5c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8324" y="116632"/>
            <a:ext cx="14351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15"/>
          <p:cNvGrpSpPr/>
          <p:nvPr/>
        </p:nvGrpSpPr>
        <p:grpSpPr>
          <a:xfrm>
            <a:off x="467544" y="1268760"/>
            <a:ext cx="8208912" cy="2945764"/>
            <a:chOff x="467544" y="1808820"/>
            <a:chExt cx="8208912" cy="2945764"/>
          </a:xfrm>
        </p:grpSpPr>
        <p:pic>
          <p:nvPicPr>
            <p:cNvPr id="10" name="Picture 8"/>
            <p:cNvPicPr>
              <a:picLocks noChangeArrowheads="1"/>
            </p:cNvPicPr>
            <p:nvPr/>
          </p:nvPicPr>
          <p:blipFill>
            <a:blip r:embed="rId3" cstate="print"/>
            <a:srcRect l="873" t="572" b="87669"/>
            <a:stretch>
              <a:fillRect/>
            </a:stretch>
          </p:blipFill>
          <p:spPr bwMode="auto">
            <a:xfrm>
              <a:off x="503548" y="1808820"/>
              <a:ext cx="8172896" cy="617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870"/>
            <a:stretch>
              <a:fillRect/>
            </a:stretch>
          </p:blipFill>
          <p:spPr bwMode="auto">
            <a:xfrm>
              <a:off x="467544" y="2456892"/>
              <a:ext cx="8208912" cy="2297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Textfeld 16"/>
          <p:cNvSpPr txBox="1"/>
          <p:nvPr/>
        </p:nvSpPr>
        <p:spPr>
          <a:xfrm>
            <a:off x="199702" y="728700"/>
            <a:ext cx="2949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400" dirty="0" smtClean="0">
                <a:latin typeface="Candara" pitchFamily="34" charset="0"/>
              </a:rPr>
              <a:t> transient, 1960-2100</a:t>
            </a:r>
          </a:p>
        </p:txBody>
      </p:sp>
      <p:sp>
        <p:nvSpPr>
          <p:cNvPr id="18" name="Textfeld 17"/>
          <p:cNvSpPr txBox="1"/>
          <p:nvPr/>
        </p:nvSpPr>
        <p:spPr>
          <a:xfrm rot="16200000">
            <a:off x="-30995" y="34217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smtClean="0">
                <a:solidFill>
                  <a:srgbClr val="003399"/>
                </a:solidFill>
              </a:rPr>
              <a:t>REF</a:t>
            </a:r>
          </a:p>
        </p:txBody>
      </p:sp>
      <p:sp>
        <p:nvSpPr>
          <p:cNvPr id="19" name="Textfeld 18"/>
          <p:cNvSpPr txBox="1"/>
          <p:nvPr/>
        </p:nvSpPr>
        <p:spPr>
          <a:xfrm rot="16200000">
            <a:off x="-50231" y="221858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smtClean="0">
                <a:solidFill>
                  <a:srgbClr val="003399"/>
                </a:solidFill>
              </a:rPr>
              <a:t>NCC</a:t>
            </a:r>
          </a:p>
        </p:txBody>
      </p:sp>
      <p:sp>
        <p:nvSpPr>
          <p:cNvPr id="20" name="Rechteck 19"/>
          <p:cNvSpPr/>
          <p:nvPr/>
        </p:nvSpPr>
        <p:spPr>
          <a:xfrm>
            <a:off x="2411760" y="1952836"/>
            <a:ext cx="914400" cy="22105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3383868" y="1952836"/>
            <a:ext cx="914400" cy="22105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179512" y="4479503"/>
            <a:ext cx="2940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400" dirty="0" smtClean="0">
                <a:latin typeface="Candara" pitchFamily="34" charset="0"/>
              </a:rPr>
              <a:t>  </a:t>
            </a:r>
            <a:r>
              <a:rPr lang="de-DE" sz="2400" dirty="0" err="1" smtClean="0">
                <a:latin typeface="Candara" pitchFamily="34" charset="0"/>
              </a:rPr>
              <a:t>timeslices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000" dirty="0" smtClean="0">
                <a:latin typeface="Candara" pitchFamily="34" charset="0"/>
              </a:rPr>
              <a:t>(40 </a:t>
            </a:r>
            <a:r>
              <a:rPr lang="de-DE" sz="2000" dirty="0" err="1" smtClean="0">
                <a:latin typeface="Candara" pitchFamily="34" charset="0"/>
              </a:rPr>
              <a:t>years</a:t>
            </a:r>
            <a:r>
              <a:rPr lang="de-DE" sz="2000" dirty="0" smtClean="0">
                <a:latin typeface="Candara" pitchFamily="34" charset="0"/>
              </a:rPr>
              <a:t>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567809" y="3104964"/>
            <a:ext cx="675185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/>
              <a:t>Obs</a:t>
            </a:r>
            <a:r>
              <a:rPr lang="de-DE" sz="1400" dirty="0" smtClean="0"/>
              <a:t> +</a:t>
            </a:r>
          </a:p>
          <a:p>
            <a:pPr algn="ctr"/>
            <a:r>
              <a:rPr lang="de-DE" sz="1400" dirty="0" smtClean="0"/>
              <a:t>SRES</a:t>
            </a:r>
          </a:p>
          <a:p>
            <a:pPr algn="ctr"/>
            <a:r>
              <a:rPr lang="de-DE" sz="1400" dirty="0" smtClean="0"/>
              <a:t>A1b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485903" y="3104964"/>
            <a:ext cx="72605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/>
              <a:t>Obs</a:t>
            </a:r>
            <a:r>
              <a:rPr lang="de-DE" sz="1400" dirty="0" smtClean="0"/>
              <a:t> + A1</a:t>
            </a:r>
          </a:p>
          <a:p>
            <a:pPr algn="ctr"/>
            <a:r>
              <a:rPr lang="de-DE" sz="1400" dirty="0" smtClean="0"/>
              <a:t>WMO (2007)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3491880" y="1988840"/>
            <a:ext cx="726057" cy="9541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/>
              <a:t>Obs</a:t>
            </a:r>
            <a:r>
              <a:rPr lang="de-DE" sz="1400" dirty="0" smtClean="0"/>
              <a:t> + A1</a:t>
            </a:r>
          </a:p>
          <a:p>
            <a:pPr algn="ctr"/>
            <a:r>
              <a:rPr lang="de-DE" sz="1400" dirty="0" smtClean="0"/>
              <a:t>WMO (2007)</a:t>
            </a:r>
          </a:p>
        </p:txBody>
      </p:sp>
      <p:graphicFrame>
        <p:nvGraphicFramePr>
          <p:cNvPr id="28" name="Tabelle 27"/>
          <p:cNvGraphicFramePr>
            <a:graphicFrameLocks noGrp="1"/>
          </p:cNvGraphicFramePr>
          <p:nvPr/>
        </p:nvGraphicFramePr>
        <p:xfrm>
          <a:off x="827588" y="5124792"/>
          <a:ext cx="7380816" cy="1112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22602"/>
                <a:gridCol w="922602"/>
                <a:gridCol w="922602"/>
                <a:gridCol w="922602"/>
                <a:gridCol w="922602"/>
                <a:gridCol w="922602"/>
                <a:gridCol w="922602"/>
                <a:gridCol w="922602"/>
              </a:tblGrid>
              <a:tr h="370840">
                <a:tc>
                  <a:txBody>
                    <a:bodyPr/>
                    <a:lstStyle/>
                    <a:p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FF3300"/>
                          </a:solidFill>
                          <a:latin typeface="Arial" pitchFamily="34" charset="0"/>
                          <a:cs typeface="Arial" pitchFamily="34" charset="0"/>
                        </a:rPr>
                        <a:t>R1865</a:t>
                      </a:r>
                      <a:endParaRPr lang="de-DE" sz="1400" dirty="0">
                        <a:solidFill>
                          <a:srgbClr val="FF33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R1960</a:t>
                      </a:r>
                      <a:endParaRPr lang="de-DE" sz="1400" dirty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CCCCFF"/>
                          </a:solidFill>
                          <a:latin typeface="Arial" pitchFamily="34" charset="0"/>
                          <a:cs typeface="Arial" pitchFamily="34" charset="0"/>
                        </a:rPr>
                        <a:t>R2000</a:t>
                      </a:r>
                      <a:endParaRPr lang="de-DE" sz="1400" dirty="0">
                        <a:solidFill>
                          <a:srgbClr val="CCCC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33CCFF"/>
                          </a:solidFill>
                          <a:latin typeface="Arial" pitchFamily="34" charset="0"/>
                          <a:cs typeface="Arial" pitchFamily="34" charset="0"/>
                        </a:rPr>
                        <a:t>R2045</a:t>
                      </a:r>
                      <a:endParaRPr lang="de-DE" sz="1400" dirty="0">
                        <a:solidFill>
                          <a:srgbClr val="33CC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R2095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33CCFF"/>
                          </a:solidFill>
                          <a:latin typeface="Arial" pitchFamily="34" charset="0"/>
                          <a:cs typeface="Arial" pitchFamily="34" charset="0"/>
                        </a:rPr>
                        <a:t>S2045</a:t>
                      </a:r>
                      <a:endParaRPr lang="de-DE" sz="1400" dirty="0">
                        <a:solidFill>
                          <a:srgbClr val="33CC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S2095</a:t>
                      </a:r>
                      <a:endParaRPr lang="de-DE" sz="1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latin typeface="Arial" pitchFamily="34" charset="0"/>
                          <a:cs typeface="Arial" pitchFamily="34" charset="0"/>
                        </a:rPr>
                        <a:t>GHGs</a:t>
                      </a:r>
                      <a:endParaRPr lang="de-DE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1865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1960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2000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2045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2095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2045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2095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latin typeface="Arial" pitchFamily="34" charset="0"/>
                          <a:cs typeface="Arial" pitchFamily="34" charset="0"/>
                        </a:rPr>
                        <a:t>ODSs</a:t>
                      </a:r>
                      <a:endParaRPr lang="de-DE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1865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1960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2000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2045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itchFamily="34" charset="0"/>
                          <a:cs typeface="Arial" pitchFamily="34" charset="0"/>
                        </a:rPr>
                        <a:t>2095</a:t>
                      </a:r>
                      <a:endParaRPr lang="de-DE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3300"/>
                          </a:solidFill>
                          <a:latin typeface="Arial" pitchFamily="34" charset="0"/>
                          <a:cs typeface="Arial" pitchFamily="34" charset="0"/>
                        </a:rPr>
                        <a:t>2000</a:t>
                      </a:r>
                      <a:endParaRPr lang="de-DE" sz="1400" b="1" dirty="0">
                        <a:solidFill>
                          <a:srgbClr val="FF33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3300"/>
                          </a:solidFill>
                          <a:latin typeface="Arial" pitchFamily="34" charset="0"/>
                          <a:cs typeface="Arial" pitchFamily="34" charset="0"/>
                        </a:rPr>
                        <a:t>2000</a:t>
                      </a:r>
                      <a:endParaRPr lang="de-DE" sz="1400" b="1" dirty="0">
                        <a:solidFill>
                          <a:srgbClr val="FF33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397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76064" y="1592796"/>
            <a:ext cx="842442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Comparison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of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modeled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stratospheric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temperature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changes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with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observations</a:t>
            </a:r>
            <a:endParaRPr kumimoji="0" lang="de-DE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Attribution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of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past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stratospheric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temperature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changes</a:t>
            </a:r>
            <a:endParaRPr kumimoji="0" lang="de-DE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Drivers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of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future</a:t>
            </a:r>
            <a:r>
              <a:rPr kumimoji="0" lang="de-DE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de-DE" sz="28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stratospheric</a:t>
            </a:r>
            <a:r>
              <a:rPr kumimoji="0" lang="de-DE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de-DE" sz="28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temperature</a:t>
            </a:r>
            <a:r>
              <a:rPr kumimoji="0" lang="de-DE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de-DE" sz="28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changes</a:t>
            </a:r>
            <a:endParaRPr kumimoji="0" lang="de-DE" sz="2800" b="0" i="0" u="none" strike="noStrike" kern="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de-DE" sz="2800" kern="0" baseline="0" dirty="0" smtClean="0">
                <a:solidFill>
                  <a:prstClr val="black"/>
                </a:solidFill>
                <a:latin typeface="Candara" panose="020E0502030303020204" pitchFamily="34" charset="0"/>
              </a:rPr>
              <a:t>More </a:t>
            </a:r>
            <a:r>
              <a:rPr lang="de-DE" sz="2800" kern="0" baseline="0" dirty="0" err="1" smtClean="0">
                <a:solidFill>
                  <a:prstClr val="black"/>
                </a:solidFill>
                <a:latin typeface="Candara" panose="020E0502030303020204" pitchFamily="34" charset="0"/>
              </a:rPr>
              <a:t>cold</a:t>
            </a:r>
            <a:r>
              <a:rPr lang="de-DE" sz="2800" kern="0" baseline="0" dirty="0" smtClean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  <a:r>
              <a:rPr lang="de-DE" sz="2800" kern="0" baseline="0" dirty="0" err="1" smtClean="0">
                <a:solidFill>
                  <a:prstClr val="black"/>
                </a:solidFill>
                <a:latin typeface="Candara" panose="020E0502030303020204" pitchFamily="34" charset="0"/>
              </a:rPr>
              <a:t>Arctic</a:t>
            </a:r>
            <a:r>
              <a:rPr lang="de-DE" sz="2800" kern="0" baseline="0" dirty="0" smtClean="0">
                <a:solidFill>
                  <a:prstClr val="black"/>
                </a:solidFill>
                <a:latin typeface="Candara" panose="020E0502030303020204" pitchFamily="34" charset="0"/>
              </a:rPr>
              <a:t> winters in </a:t>
            </a:r>
            <a:r>
              <a:rPr lang="de-DE" sz="2800" kern="0" baseline="0" dirty="0" err="1" smtClean="0">
                <a:solidFill>
                  <a:prstClr val="black"/>
                </a:solidFill>
                <a:latin typeface="Candara" panose="020E0502030303020204" pitchFamily="34" charset="0"/>
              </a:rPr>
              <a:t>future</a:t>
            </a:r>
            <a:r>
              <a:rPr lang="de-DE" sz="2800" kern="0" baseline="0" dirty="0" smtClean="0">
                <a:solidFill>
                  <a:prstClr val="black"/>
                </a:solidFill>
                <a:latin typeface="Candara" panose="020E0502030303020204" pitchFamily="34" charset="0"/>
              </a:rPr>
              <a:t>?</a:t>
            </a:r>
            <a:endParaRPr kumimoji="0" lang="de-DE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3548" y="58468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40385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 l="10103" t="66044" r="41400" b="7743"/>
          <a:stretch>
            <a:fillRect/>
          </a:stretch>
        </p:blipFill>
        <p:spPr bwMode="auto">
          <a:xfrm>
            <a:off x="6084168" y="2204864"/>
            <a:ext cx="2736000" cy="2092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 l="10726" t="40473" r="40727" b="34017"/>
          <a:stretch>
            <a:fillRect/>
          </a:stretch>
        </p:blipFill>
        <p:spPr bwMode="auto">
          <a:xfrm>
            <a:off x="3167844" y="2209342"/>
            <a:ext cx="280831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 l="6736" t="14581" r="40727" b="59684"/>
          <a:stretch>
            <a:fillRect/>
          </a:stretch>
        </p:blipFill>
        <p:spPr bwMode="auto">
          <a:xfrm>
            <a:off x="47279" y="2209342"/>
            <a:ext cx="3012553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2267744" y="908720"/>
            <a:ext cx="42893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 smtClean="0">
                <a:latin typeface="Candara" pitchFamily="34" charset="0"/>
              </a:rPr>
              <a:t>Temperature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change</a:t>
            </a:r>
            <a:r>
              <a:rPr lang="de-DE" sz="2400" dirty="0" smtClean="0">
                <a:latin typeface="Candara" pitchFamily="34" charset="0"/>
              </a:rPr>
              <a:t> 1960-2099</a:t>
            </a:r>
          </a:p>
          <a:p>
            <a:pPr algn="ctr"/>
            <a:r>
              <a:rPr lang="de-DE" sz="1800" dirty="0" smtClean="0">
                <a:latin typeface="Candara" pitchFamily="34" charset="0"/>
              </a:rPr>
              <a:t>[K/</a:t>
            </a:r>
            <a:r>
              <a:rPr lang="de-DE" sz="1800" dirty="0" err="1" smtClean="0">
                <a:latin typeface="Candara" pitchFamily="34" charset="0"/>
              </a:rPr>
              <a:t>decade</a:t>
            </a:r>
            <a:r>
              <a:rPr lang="de-DE" sz="1800" dirty="0" smtClean="0">
                <a:latin typeface="Candara" pitchFamily="34" charset="0"/>
              </a:rPr>
              <a:t>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128284" y="1859342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March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11560" y="332656"/>
            <a:ext cx="8100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 smtClean="0">
                <a:solidFill>
                  <a:srgbClr val="2D2DB9"/>
                </a:solidFill>
                <a:latin typeface="Candara" pitchFamily="34" charset="0"/>
              </a:rPr>
              <a:t>Stratospheric</a:t>
            </a:r>
            <a:r>
              <a:rPr lang="de-DE" sz="3200" dirty="0" smtClean="0">
                <a:solidFill>
                  <a:srgbClr val="2D2DB9"/>
                </a:solidFill>
                <a:latin typeface="Candara" pitchFamily="34" charset="0"/>
              </a:rPr>
              <a:t> </a:t>
            </a:r>
            <a:r>
              <a:rPr lang="de-DE" sz="3200" dirty="0" err="1" smtClean="0">
                <a:solidFill>
                  <a:srgbClr val="2D2DB9"/>
                </a:solidFill>
                <a:latin typeface="Candara" pitchFamily="34" charset="0"/>
              </a:rPr>
              <a:t>cooling</a:t>
            </a:r>
            <a:r>
              <a:rPr lang="de-DE" sz="3200" dirty="0" smtClean="0">
                <a:solidFill>
                  <a:srgbClr val="2D2DB9"/>
                </a:solidFill>
                <a:latin typeface="Candara" pitchFamily="34" charset="0"/>
              </a:rPr>
              <a:t> due </a:t>
            </a:r>
            <a:r>
              <a:rPr lang="de-DE" sz="3200" dirty="0" err="1" smtClean="0">
                <a:solidFill>
                  <a:srgbClr val="2D2DB9"/>
                </a:solidFill>
                <a:latin typeface="Candara" pitchFamily="34" charset="0"/>
              </a:rPr>
              <a:t>to</a:t>
            </a:r>
            <a:r>
              <a:rPr lang="de-DE" sz="3200" dirty="0" smtClean="0">
                <a:solidFill>
                  <a:srgbClr val="2D2DB9"/>
                </a:solidFill>
                <a:latin typeface="Candara" pitchFamily="34" charset="0"/>
              </a:rPr>
              <a:t> GHG </a:t>
            </a:r>
            <a:r>
              <a:rPr lang="de-DE" sz="3200" dirty="0" err="1" smtClean="0">
                <a:solidFill>
                  <a:srgbClr val="2D2DB9"/>
                </a:solidFill>
                <a:latin typeface="Candara" pitchFamily="34" charset="0"/>
              </a:rPr>
              <a:t>increases</a:t>
            </a:r>
            <a:r>
              <a:rPr lang="de-DE" sz="3200" dirty="0" smtClean="0">
                <a:solidFill>
                  <a:srgbClr val="2D2DB9"/>
                </a:solidFill>
                <a:latin typeface="Candara" pitchFamily="34" charset="0"/>
              </a:rPr>
              <a:t>?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79513" y="4977172"/>
            <a:ext cx="86769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de-DE" sz="2000" dirty="0" err="1" smtClean="0">
                <a:latin typeface="Candara" pitchFamily="34" charset="0"/>
              </a:rPr>
              <a:t>Cooling</a:t>
            </a:r>
            <a:r>
              <a:rPr lang="de-DE" sz="2000" dirty="0" smtClean="0">
                <a:latin typeface="Candara" pitchFamily="34" charset="0"/>
              </a:rPr>
              <a:t> in </a:t>
            </a:r>
            <a:r>
              <a:rPr lang="de-DE" sz="2000" dirty="0" err="1" smtClean="0">
                <a:latin typeface="Candara" pitchFamily="34" charset="0"/>
              </a:rPr>
              <a:t>early</a:t>
            </a:r>
            <a:r>
              <a:rPr lang="de-DE" sz="2000" dirty="0" smtClean="0">
                <a:latin typeface="Candara" pitchFamily="34" charset="0"/>
              </a:rPr>
              <a:t> winter, but </a:t>
            </a:r>
            <a:r>
              <a:rPr lang="de-DE" sz="2000" dirty="0" err="1" smtClean="0">
                <a:latin typeface="Candara" pitchFamily="34" charset="0"/>
              </a:rPr>
              <a:t>no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significant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change</a:t>
            </a:r>
            <a:r>
              <a:rPr lang="de-DE" sz="2000" dirty="0" smtClean="0">
                <a:latin typeface="Candara" pitchFamily="34" charset="0"/>
              </a:rPr>
              <a:t> in </a:t>
            </a:r>
            <a:r>
              <a:rPr lang="de-DE" sz="2000" dirty="0" err="1" smtClean="0">
                <a:latin typeface="Candara" pitchFamily="34" charset="0"/>
              </a:rPr>
              <a:t>mid</a:t>
            </a:r>
            <a:r>
              <a:rPr lang="de-DE" sz="2000" dirty="0" smtClean="0">
                <a:latin typeface="Candara" pitchFamily="34" charset="0"/>
              </a:rPr>
              <a:t>-winter </a:t>
            </a:r>
            <a:r>
              <a:rPr lang="de-DE" sz="2000" dirty="0" err="1" smtClean="0">
                <a:latin typeface="Candara" pitchFamily="34" charset="0"/>
              </a:rPr>
              <a:t>and</a:t>
            </a:r>
            <a:r>
              <a:rPr lang="de-DE" sz="2000" dirty="0" smtClean="0">
                <a:latin typeface="Candara" pitchFamily="34" charset="0"/>
              </a:rPr>
              <a:t> spring</a:t>
            </a:r>
          </a:p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de-DE" sz="2000" dirty="0" smtClean="0">
                <a:latin typeface="Candara" pitchFamily="34" charset="0"/>
              </a:rPr>
              <a:t>Due </a:t>
            </a:r>
            <a:r>
              <a:rPr lang="de-DE" sz="2000" dirty="0" err="1" smtClean="0">
                <a:latin typeface="Candara" pitchFamily="34" charset="0"/>
              </a:rPr>
              <a:t>to</a:t>
            </a:r>
            <a:r>
              <a:rPr lang="de-DE" sz="2000" dirty="0" smtClean="0">
                <a:latin typeface="Candara" pitchFamily="34" charset="0"/>
              </a:rPr>
              <a:t> GHG </a:t>
            </a:r>
            <a:r>
              <a:rPr lang="de-DE" sz="2000" dirty="0" err="1" smtClean="0">
                <a:latin typeface="Candara" pitchFamily="34" charset="0"/>
              </a:rPr>
              <a:t>increase</a:t>
            </a:r>
            <a:r>
              <a:rPr lang="de-DE" sz="2000" dirty="0" smtClean="0">
                <a:latin typeface="Candara" pitchFamily="34" charset="0"/>
              </a:rPr>
              <a:t> (</a:t>
            </a:r>
            <a:r>
              <a:rPr lang="de-DE" sz="2000" dirty="0" err="1" smtClean="0">
                <a:latin typeface="Candara" pitchFamily="34" charset="0"/>
              </a:rPr>
              <a:t>as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no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change</a:t>
            </a:r>
            <a:r>
              <a:rPr lang="de-DE" sz="2000" dirty="0" smtClean="0">
                <a:latin typeface="Candara" pitchFamily="34" charset="0"/>
              </a:rPr>
              <a:t> in NCC </a:t>
            </a:r>
            <a:r>
              <a:rPr lang="de-DE" sz="2000" dirty="0" err="1" smtClean="0">
                <a:latin typeface="Candara" pitchFamily="34" charset="0"/>
              </a:rPr>
              <a:t>simulation</a:t>
            </a:r>
            <a:r>
              <a:rPr lang="de-DE" sz="2000" dirty="0" smtClean="0">
                <a:latin typeface="Candara" pitchFamily="34" charset="0"/>
              </a:rPr>
              <a:t>)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671900" y="1859342"/>
            <a:ext cx="1792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January</a:t>
            </a:r>
            <a:r>
              <a:rPr lang="de-DE" dirty="0" smtClean="0"/>
              <a:t>/</a:t>
            </a:r>
            <a:r>
              <a:rPr lang="de-DE" dirty="0" err="1" smtClean="0"/>
              <a:t>February</a:t>
            </a:r>
            <a:endParaRPr lang="de-DE" dirty="0" smtClean="0"/>
          </a:p>
        </p:txBody>
      </p:sp>
      <p:sp>
        <p:nvSpPr>
          <p:cNvPr id="21" name="Textfeld 20"/>
          <p:cNvSpPr txBox="1"/>
          <p:nvPr/>
        </p:nvSpPr>
        <p:spPr>
          <a:xfrm>
            <a:off x="539552" y="1844824"/>
            <a:ext cx="2133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November/</a:t>
            </a:r>
            <a:r>
              <a:rPr lang="de-DE" dirty="0" err="1" smtClean="0"/>
              <a:t>December</a:t>
            </a:r>
            <a:endParaRPr lang="de-DE" dirty="0" smtClean="0"/>
          </a:p>
        </p:txBody>
      </p:sp>
      <p:sp>
        <p:nvSpPr>
          <p:cNvPr id="22" name="Ellipse 21"/>
          <p:cNvSpPr/>
          <p:nvPr/>
        </p:nvSpPr>
        <p:spPr>
          <a:xfrm>
            <a:off x="1907704" y="2965426"/>
            <a:ext cx="1152128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/>
          <p:cNvSpPr/>
          <p:nvPr/>
        </p:nvSpPr>
        <p:spPr>
          <a:xfrm>
            <a:off x="4824028" y="2965426"/>
            <a:ext cx="1152128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7812360" y="2965426"/>
            <a:ext cx="1152128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6852401" y="5985284"/>
            <a:ext cx="2004075" cy="307777"/>
          </a:xfrm>
          <a:prstGeom prst="rect">
            <a:avLst/>
          </a:prstGeom>
          <a:solidFill>
            <a:srgbClr val="FFFFCC"/>
          </a:soli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1400" i="1"/>
            </a:lvl1pPr>
          </a:lstStyle>
          <a:p>
            <a:r>
              <a:rPr lang="de-DE" dirty="0" err="1" smtClean="0"/>
              <a:t>Langematz</a:t>
            </a:r>
            <a:r>
              <a:rPr lang="de-DE" dirty="0" smtClean="0"/>
              <a:t> </a:t>
            </a:r>
            <a:r>
              <a:rPr lang="de-DE" dirty="0"/>
              <a:t>et al., </a:t>
            </a:r>
            <a:r>
              <a:rPr lang="de-DE" dirty="0" smtClean="0"/>
              <a:t>2014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48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3575" t="4116" r="9825" b="1562"/>
          <a:stretch>
            <a:fillRect/>
          </a:stretch>
        </p:blipFill>
        <p:spPr bwMode="auto">
          <a:xfrm>
            <a:off x="4680520" y="1584177"/>
            <a:ext cx="4283968" cy="2096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287524" y="440668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 smtClean="0">
                <a:solidFill>
                  <a:srgbClr val="2D2DB9"/>
                </a:solidFill>
                <a:latin typeface="Candara" pitchFamily="34" charset="0"/>
              </a:rPr>
              <a:t>Arctic</a:t>
            </a:r>
            <a:r>
              <a:rPr lang="de-DE" sz="2800" dirty="0" smtClean="0">
                <a:solidFill>
                  <a:srgbClr val="2D2DB9"/>
                </a:solidFill>
                <a:latin typeface="Candara" pitchFamily="34" charset="0"/>
              </a:rPr>
              <a:t> </a:t>
            </a:r>
            <a:r>
              <a:rPr lang="de-DE" sz="2800" dirty="0" err="1" smtClean="0">
                <a:solidFill>
                  <a:srgbClr val="2D2DB9"/>
                </a:solidFill>
                <a:latin typeface="Candara" pitchFamily="34" charset="0"/>
              </a:rPr>
              <a:t>minimum</a:t>
            </a:r>
            <a:r>
              <a:rPr lang="de-DE" sz="2800" dirty="0" smtClean="0">
                <a:solidFill>
                  <a:srgbClr val="2D2DB9"/>
                </a:solidFill>
                <a:latin typeface="Candara" pitchFamily="34" charset="0"/>
              </a:rPr>
              <a:t> </a:t>
            </a:r>
            <a:r>
              <a:rPr lang="de-DE" sz="2800" dirty="0" err="1" smtClean="0">
                <a:solidFill>
                  <a:srgbClr val="2D2DB9"/>
                </a:solidFill>
                <a:latin typeface="Candara" pitchFamily="34" charset="0"/>
              </a:rPr>
              <a:t>temperatures</a:t>
            </a:r>
            <a:r>
              <a:rPr lang="de-DE" sz="2800" dirty="0" smtClean="0">
                <a:solidFill>
                  <a:srgbClr val="2D2DB9"/>
                </a:solidFill>
                <a:latin typeface="Candara" pitchFamily="34" charset="0"/>
              </a:rPr>
              <a:t> 1960-2100, EMAC-SCN2d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984268" y="3140968"/>
            <a:ext cx="16648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+0.13 ± 0.06K/</a:t>
            </a:r>
            <a:r>
              <a:rPr lang="de-DE" sz="1400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</a:t>
            </a:r>
            <a:endParaRPr lang="de-DE" sz="1400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400092" y="4149080"/>
            <a:ext cx="3420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Candara" pitchFamily="34" charset="0"/>
              </a:rPr>
              <a:t>Future </a:t>
            </a:r>
            <a:r>
              <a:rPr lang="de-DE" sz="2400" dirty="0" err="1" smtClean="0">
                <a:latin typeface="Candara" pitchFamily="34" charset="0"/>
              </a:rPr>
              <a:t>decrease</a:t>
            </a:r>
            <a:r>
              <a:rPr lang="de-DE" sz="2400" dirty="0" smtClean="0">
                <a:latin typeface="Candara" pitchFamily="34" charset="0"/>
              </a:rPr>
              <a:t> in </a:t>
            </a:r>
            <a:r>
              <a:rPr lang="de-DE" sz="2400" dirty="0" err="1" smtClean="0">
                <a:latin typeface="Candara" pitchFamily="34" charset="0"/>
              </a:rPr>
              <a:t>minimum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temperature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only</a:t>
            </a:r>
            <a:r>
              <a:rPr lang="de-DE" sz="2400" dirty="0" smtClean="0">
                <a:latin typeface="Candara" pitchFamily="34" charset="0"/>
              </a:rPr>
              <a:t> in </a:t>
            </a:r>
            <a:r>
              <a:rPr lang="de-DE" sz="2400" dirty="0" err="1" smtClean="0">
                <a:latin typeface="Candara" pitchFamily="34" charset="0"/>
              </a:rPr>
              <a:t>early</a:t>
            </a:r>
            <a:r>
              <a:rPr lang="de-DE" sz="2400" dirty="0" smtClean="0">
                <a:latin typeface="Candara" pitchFamily="34" charset="0"/>
              </a:rPr>
              <a:t> winter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2120" t="2287" r="6269"/>
          <a:stretch>
            <a:fillRect/>
          </a:stretch>
        </p:blipFill>
        <p:spPr bwMode="auto">
          <a:xfrm>
            <a:off x="71500" y="3825044"/>
            <a:ext cx="4464000" cy="2451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11312" t="1568" r="6269"/>
          <a:stretch>
            <a:fillRect/>
          </a:stretch>
        </p:blipFill>
        <p:spPr bwMode="auto">
          <a:xfrm>
            <a:off x="71500" y="1484784"/>
            <a:ext cx="4464000" cy="2259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0"/>
          <p:cNvSpPr txBox="1"/>
          <p:nvPr/>
        </p:nvSpPr>
        <p:spPr>
          <a:xfrm>
            <a:off x="1295636" y="1844824"/>
            <a:ext cx="2658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REF</a:t>
            </a:r>
            <a:r>
              <a:rPr lang="de-DE" dirty="0" smtClean="0"/>
              <a:t>, November/</a:t>
            </a:r>
            <a:r>
              <a:rPr lang="de-DE" dirty="0" err="1" smtClean="0"/>
              <a:t>December</a:t>
            </a:r>
            <a:endParaRPr lang="de-DE" dirty="0" smtClean="0"/>
          </a:p>
        </p:txBody>
      </p:sp>
      <p:sp>
        <p:nvSpPr>
          <p:cNvPr id="12" name="Textfeld 11"/>
          <p:cNvSpPr txBox="1"/>
          <p:nvPr/>
        </p:nvSpPr>
        <p:spPr>
          <a:xfrm>
            <a:off x="1331640" y="4134562"/>
            <a:ext cx="2691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NCC</a:t>
            </a:r>
            <a:r>
              <a:rPr lang="de-DE" dirty="0" smtClean="0"/>
              <a:t>, November/</a:t>
            </a:r>
            <a:r>
              <a:rPr lang="de-DE" dirty="0" err="1" smtClean="0"/>
              <a:t>December</a:t>
            </a:r>
            <a:endParaRPr lang="de-DE" dirty="0" smtClean="0"/>
          </a:p>
        </p:txBody>
      </p:sp>
      <p:sp>
        <p:nvSpPr>
          <p:cNvPr id="14" name="Textfeld 13"/>
          <p:cNvSpPr txBox="1"/>
          <p:nvPr/>
        </p:nvSpPr>
        <p:spPr>
          <a:xfrm>
            <a:off x="2375756" y="3140968"/>
            <a:ext cx="171628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-0.18 ± 0.03 K/</a:t>
            </a:r>
            <a:r>
              <a:rPr lang="de-DE" sz="1400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</a:t>
            </a:r>
            <a:endParaRPr lang="de-DE" sz="1400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375756" y="5661248"/>
            <a:ext cx="171628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-0.01 ± 0.03 K/</a:t>
            </a:r>
            <a:r>
              <a:rPr lang="de-DE" sz="1400" dirty="0" err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</a:t>
            </a:r>
            <a:endParaRPr lang="de-DE" sz="1400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616116" y="1808820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REF</a:t>
            </a:r>
            <a:r>
              <a:rPr lang="de-DE" dirty="0" smtClean="0"/>
              <a:t>, March</a:t>
            </a:r>
          </a:p>
        </p:txBody>
      </p:sp>
      <p:cxnSp>
        <p:nvCxnSpPr>
          <p:cNvPr id="18" name="Gerade Verbindung 17"/>
          <p:cNvCxnSpPr/>
          <p:nvPr/>
        </p:nvCxnSpPr>
        <p:spPr>
          <a:xfrm>
            <a:off x="611560" y="2611541"/>
            <a:ext cx="35643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3671900" y="2359913"/>
            <a:ext cx="476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1"/>
                </a:solidFill>
              </a:rPr>
              <a:t>T</a:t>
            </a:r>
            <a:r>
              <a:rPr lang="de-DE" sz="1200" baseline="-25000" dirty="0" smtClean="0">
                <a:solidFill>
                  <a:schemeClr val="accent1"/>
                </a:solidFill>
              </a:rPr>
              <a:t>NAT</a:t>
            </a:r>
          </a:p>
        </p:txBody>
      </p:sp>
      <p:cxnSp>
        <p:nvCxnSpPr>
          <p:cNvPr id="22" name="Gerade Verbindung 21"/>
          <p:cNvCxnSpPr/>
          <p:nvPr/>
        </p:nvCxnSpPr>
        <p:spPr>
          <a:xfrm>
            <a:off x="5112060" y="2636512"/>
            <a:ext cx="35643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8172400" y="2384884"/>
            <a:ext cx="476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1"/>
                </a:solidFill>
              </a:rPr>
              <a:t>T</a:t>
            </a:r>
            <a:r>
              <a:rPr lang="de-DE" sz="1200" baseline="-25000" dirty="0" smtClean="0">
                <a:solidFill>
                  <a:schemeClr val="accent1"/>
                </a:solidFill>
              </a:rPr>
              <a:t>NAT</a:t>
            </a:r>
          </a:p>
        </p:txBody>
      </p:sp>
      <p:cxnSp>
        <p:nvCxnSpPr>
          <p:cNvPr id="24" name="Gerade Verbindung 23"/>
          <p:cNvCxnSpPr/>
          <p:nvPr/>
        </p:nvCxnSpPr>
        <p:spPr>
          <a:xfrm>
            <a:off x="575556" y="5059813"/>
            <a:ext cx="35643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3635896" y="4808185"/>
            <a:ext cx="476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1"/>
                </a:solidFill>
              </a:rPr>
              <a:t>T</a:t>
            </a:r>
            <a:r>
              <a:rPr lang="de-DE" sz="1200" baseline="-25000" dirty="0" smtClean="0">
                <a:solidFill>
                  <a:schemeClr val="accent1"/>
                </a:solidFill>
              </a:rPr>
              <a:t>NAT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852401" y="6021288"/>
            <a:ext cx="2004075" cy="307777"/>
          </a:xfrm>
          <a:prstGeom prst="rect">
            <a:avLst/>
          </a:prstGeom>
          <a:solidFill>
            <a:srgbClr val="FFFFCC"/>
          </a:soli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1400" i="1"/>
            </a:lvl1pPr>
          </a:lstStyle>
          <a:p>
            <a:r>
              <a:rPr lang="de-DE" dirty="0" err="1" smtClean="0"/>
              <a:t>Langematz</a:t>
            </a:r>
            <a:r>
              <a:rPr lang="de-DE" dirty="0" smtClean="0"/>
              <a:t> </a:t>
            </a:r>
            <a:r>
              <a:rPr lang="de-DE" dirty="0"/>
              <a:t>et al., </a:t>
            </a:r>
            <a:r>
              <a:rPr lang="de-DE" dirty="0" smtClean="0"/>
              <a:t>2014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26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7613" t="17369" r="11573" b="33604"/>
          <a:stretch>
            <a:fillRect/>
          </a:stretch>
        </p:blipFill>
        <p:spPr bwMode="auto">
          <a:xfrm>
            <a:off x="611560" y="1535306"/>
            <a:ext cx="3816424" cy="3276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503548" y="260648"/>
            <a:ext cx="8172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 smtClean="0">
                <a:solidFill>
                  <a:srgbClr val="2D2DB9"/>
                </a:solidFill>
                <a:latin typeface="Candara" pitchFamily="34" charset="0"/>
              </a:rPr>
              <a:t>Seasonal</a:t>
            </a:r>
            <a:r>
              <a:rPr lang="de-DE" sz="2800" dirty="0" smtClean="0">
                <a:solidFill>
                  <a:srgbClr val="2D2DB9"/>
                </a:solidFill>
                <a:latin typeface="Candara" pitchFamily="34" charset="0"/>
              </a:rPr>
              <a:t> </a:t>
            </a:r>
            <a:r>
              <a:rPr lang="de-DE" sz="2800" dirty="0" err="1" smtClean="0">
                <a:solidFill>
                  <a:srgbClr val="2D2DB9"/>
                </a:solidFill>
                <a:latin typeface="Candara" pitchFamily="34" charset="0"/>
              </a:rPr>
              <a:t>evolution</a:t>
            </a:r>
            <a:r>
              <a:rPr lang="de-DE" sz="2800" dirty="0" smtClean="0">
                <a:solidFill>
                  <a:srgbClr val="2D2DB9"/>
                </a:solidFill>
                <a:latin typeface="Candara" pitchFamily="34" charset="0"/>
              </a:rPr>
              <a:t> </a:t>
            </a:r>
            <a:r>
              <a:rPr lang="de-DE" sz="2800" dirty="0" err="1" smtClean="0">
                <a:solidFill>
                  <a:srgbClr val="2D2DB9"/>
                </a:solidFill>
                <a:latin typeface="Candara" pitchFamily="34" charset="0"/>
              </a:rPr>
              <a:t>of</a:t>
            </a:r>
            <a:r>
              <a:rPr lang="de-DE" sz="2800" dirty="0" smtClean="0">
                <a:solidFill>
                  <a:srgbClr val="2D2DB9"/>
                </a:solidFill>
                <a:latin typeface="Candara" pitchFamily="34" charset="0"/>
              </a:rPr>
              <a:t> </a:t>
            </a:r>
            <a:r>
              <a:rPr lang="de-DE" sz="2800" dirty="0" err="1" smtClean="0">
                <a:solidFill>
                  <a:srgbClr val="2D2DB9"/>
                </a:solidFill>
                <a:latin typeface="Candara" pitchFamily="34" charset="0"/>
              </a:rPr>
              <a:t>Arctic</a:t>
            </a:r>
            <a:r>
              <a:rPr lang="de-DE" sz="2800" dirty="0" smtClean="0">
                <a:solidFill>
                  <a:srgbClr val="2D2DB9"/>
                </a:solidFill>
                <a:latin typeface="Candara" pitchFamily="34" charset="0"/>
              </a:rPr>
              <a:t> </a:t>
            </a:r>
            <a:r>
              <a:rPr lang="de-DE" sz="2800" dirty="0" err="1" smtClean="0">
                <a:solidFill>
                  <a:srgbClr val="2D2DB9"/>
                </a:solidFill>
                <a:latin typeface="Candara" pitchFamily="34" charset="0"/>
              </a:rPr>
              <a:t>minimum</a:t>
            </a:r>
            <a:r>
              <a:rPr lang="de-DE" sz="2800" dirty="0" smtClean="0">
                <a:solidFill>
                  <a:srgbClr val="2D2DB9"/>
                </a:solidFill>
                <a:latin typeface="Candara" pitchFamily="34" charset="0"/>
              </a:rPr>
              <a:t> </a:t>
            </a:r>
            <a:r>
              <a:rPr lang="de-DE" sz="2800" dirty="0" err="1" smtClean="0">
                <a:solidFill>
                  <a:srgbClr val="2D2DB9"/>
                </a:solidFill>
                <a:latin typeface="Candara" pitchFamily="34" charset="0"/>
              </a:rPr>
              <a:t>temperatures</a:t>
            </a:r>
            <a:endParaRPr lang="de-DE" sz="2800" dirty="0" smtClean="0">
              <a:solidFill>
                <a:srgbClr val="2D2DB9"/>
              </a:solidFill>
              <a:latin typeface="Candara" pitchFamily="34" charset="0"/>
            </a:endParaRPr>
          </a:p>
          <a:p>
            <a:pPr algn="ctr"/>
            <a:r>
              <a:rPr lang="de-DE" sz="2000" dirty="0" err="1" smtClean="0">
                <a:solidFill>
                  <a:srgbClr val="2D2DB9"/>
                </a:solidFill>
                <a:latin typeface="Candara" pitchFamily="34" charset="0"/>
              </a:rPr>
              <a:t>for</a:t>
            </a:r>
            <a:r>
              <a:rPr lang="de-DE" sz="2000" dirty="0" smtClean="0">
                <a:solidFill>
                  <a:srgbClr val="2D2DB9"/>
                </a:solidFill>
                <a:latin typeface="Candara" pitchFamily="34" charset="0"/>
              </a:rPr>
              <a:t> individual </a:t>
            </a:r>
            <a:r>
              <a:rPr lang="de-DE" sz="2000" dirty="0" err="1" smtClean="0">
                <a:solidFill>
                  <a:srgbClr val="2D2DB9"/>
                </a:solidFill>
                <a:latin typeface="Candara" pitchFamily="34" charset="0"/>
              </a:rPr>
              <a:t>forcings</a:t>
            </a:r>
            <a:endParaRPr lang="de-DE" sz="2000" dirty="0" smtClean="0">
              <a:solidFill>
                <a:srgbClr val="2D2DB9"/>
              </a:solidFill>
              <a:latin typeface="Candara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34985" y="1247274"/>
            <a:ext cx="3620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absolute </a:t>
            </a:r>
            <a:r>
              <a:rPr lang="de-DE" dirty="0" err="1" smtClean="0"/>
              <a:t>T</a:t>
            </a:r>
            <a:r>
              <a:rPr lang="de-DE" baseline="-25000" dirty="0" err="1" smtClean="0"/>
              <a:t>min</a:t>
            </a:r>
            <a:r>
              <a:rPr lang="de-DE" dirty="0" smtClean="0"/>
              <a:t> </a:t>
            </a:r>
            <a:r>
              <a:rPr lang="de-DE" dirty="0" err="1" smtClean="0"/>
              <a:t>north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40°N </a:t>
            </a:r>
            <a:r>
              <a:rPr lang="de-DE" dirty="0" err="1" smtClean="0"/>
              <a:t>at</a:t>
            </a:r>
            <a:r>
              <a:rPr lang="de-DE" dirty="0" smtClean="0"/>
              <a:t> 50 </a:t>
            </a:r>
            <a:r>
              <a:rPr lang="de-DE" dirty="0" err="1" smtClean="0"/>
              <a:t>hPa</a:t>
            </a:r>
            <a:r>
              <a:rPr lang="de-DE" dirty="0" smtClean="0"/>
              <a:t> </a:t>
            </a:r>
          </a:p>
        </p:txBody>
      </p:sp>
      <p:grpSp>
        <p:nvGrpSpPr>
          <p:cNvPr id="2" name="Gruppieren 10"/>
          <p:cNvGrpSpPr/>
          <p:nvPr/>
        </p:nvGrpSpPr>
        <p:grpSpPr>
          <a:xfrm>
            <a:off x="4716016" y="1391290"/>
            <a:ext cx="4248472" cy="4154978"/>
            <a:chOff x="4716016" y="1664804"/>
            <a:chExt cx="4248472" cy="415497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11207"/>
            <a:stretch>
              <a:fillRect/>
            </a:stretch>
          </p:blipFill>
          <p:spPr bwMode="auto">
            <a:xfrm>
              <a:off x="4716016" y="1664804"/>
              <a:ext cx="4248472" cy="3708413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bg2">
                  <a:lumMod val="60000"/>
                  <a:lumOff val="40000"/>
                </a:schemeClr>
              </a:solidFill>
            </a:ln>
          </p:spPr>
        </p:pic>
        <p:sp>
          <p:nvSpPr>
            <p:cNvPr id="10" name="Textfeld 9"/>
            <p:cNvSpPr txBox="1"/>
            <p:nvPr/>
          </p:nvSpPr>
          <p:spPr>
            <a:xfrm>
              <a:off x="6405774" y="5481228"/>
              <a:ext cx="25587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latin typeface="Candara" pitchFamily="34" charset="0"/>
                </a:rPr>
                <a:t>Pawson</a:t>
              </a:r>
              <a:r>
                <a:rPr lang="de-DE" dirty="0" smtClean="0">
                  <a:latin typeface="Candara" pitchFamily="34" charset="0"/>
                </a:rPr>
                <a:t> </a:t>
              </a:r>
              <a:r>
                <a:rPr lang="de-DE" dirty="0" err="1" smtClean="0">
                  <a:latin typeface="Candara" pitchFamily="34" charset="0"/>
                </a:rPr>
                <a:t>and</a:t>
              </a:r>
              <a:r>
                <a:rPr lang="de-DE" dirty="0" smtClean="0">
                  <a:latin typeface="Candara" pitchFamily="34" charset="0"/>
                </a:rPr>
                <a:t> </a:t>
              </a:r>
              <a:r>
                <a:rPr lang="de-DE" dirty="0" err="1" smtClean="0">
                  <a:latin typeface="Candara" pitchFamily="34" charset="0"/>
                </a:rPr>
                <a:t>Naujokat</a:t>
              </a:r>
              <a:r>
                <a:rPr lang="de-DE" dirty="0" smtClean="0">
                  <a:latin typeface="Candara" pitchFamily="34" charset="0"/>
                </a:rPr>
                <a:t>, 1997</a:t>
              </a:r>
            </a:p>
          </p:txBody>
        </p:sp>
      </p:grpSp>
      <p:grpSp>
        <p:nvGrpSpPr>
          <p:cNvPr id="3" name="Gruppieren 11"/>
          <p:cNvGrpSpPr/>
          <p:nvPr/>
        </p:nvGrpSpPr>
        <p:grpSpPr>
          <a:xfrm>
            <a:off x="4824028" y="1232756"/>
            <a:ext cx="3816424" cy="3578914"/>
            <a:chOff x="4644008" y="1506270"/>
            <a:chExt cx="3816424" cy="3578914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6999" t="17241" r="12188" b="33733"/>
            <a:stretch>
              <a:fillRect/>
            </a:stretch>
          </p:blipFill>
          <p:spPr bwMode="auto">
            <a:xfrm>
              <a:off x="4644008" y="1808820"/>
              <a:ext cx="3816424" cy="32763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feld 13"/>
            <p:cNvSpPr txBox="1"/>
            <p:nvPr/>
          </p:nvSpPr>
          <p:spPr>
            <a:xfrm>
              <a:off x="5172738" y="1506270"/>
              <a:ext cx="32555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multiyear</a:t>
              </a:r>
              <a:r>
                <a:rPr lang="de-DE" dirty="0" smtClean="0"/>
                <a:t> </a:t>
              </a:r>
              <a:r>
                <a:rPr lang="de-DE" dirty="0" err="1" smtClean="0"/>
                <a:t>mean</a:t>
              </a:r>
              <a:r>
                <a:rPr lang="de-DE" dirty="0" smtClean="0"/>
                <a:t> </a:t>
              </a:r>
              <a:r>
                <a:rPr lang="de-DE" dirty="0" err="1" smtClean="0"/>
                <a:t>T</a:t>
              </a:r>
              <a:r>
                <a:rPr lang="de-DE" baseline="-25000" dirty="0" err="1" smtClean="0"/>
                <a:t>min</a:t>
              </a:r>
              <a:r>
                <a:rPr lang="de-DE" dirty="0" smtClean="0"/>
                <a:t> </a:t>
              </a:r>
              <a:r>
                <a:rPr lang="de-DE" dirty="0" err="1" smtClean="0"/>
                <a:t>north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40°N</a:t>
              </a:r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503548" y="5371063"/>
            <a:ext cx="6512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Candara" pitchFamily="34" charset="0"/>
              </a:rPr>
              <a:t>Range </a:t>
            </a:r>
            <a:r>
              <a:rPr lang="de-DE" sz="2000" dirty="0" err="1" smtClean="0">
                <a:latin typeface="Candara" pitchFamily="34" charset="0"/>
              </a:rPr>
              <a:t>of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T</a:t>
            </a:r>
            <a:r>
              <a:rPr lang="de-DE" sz="2000" baseline="-25000" dirty="0" err="1" smtClean="0">
                <a:latin typeface="Candara" pitchFamily="34" charset="0"/>
              </a:rPr>
              <a:t>min</a:t>
            </a:r>
            <a:r>
              <a:rPr lang="de-DE" sz="2000" dirty="0" smtClean="0">
                <a:latin typeface="Candara" pitchFamily="34" charset="0"/>
              </a:rPr>
              <a:t> in EMAC </a:t>
            </a:r>
            <a:r>
              <a:rPr lang="de-DE" sz="2000" dirty="0" err="1" smtClean="0">
                <a:latin typeface="Candara" pitchFamily="34" charset="0"/>
              </a:rPr>
              <a:t>agrees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with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observations</a:t>
            </a:r>
            <a:endParaRPr lang="de-DE" sz="2000" dirty="0" smtClean="0">
              <a:latin typeface="Candara" pitchFamily="34" charset="0"/>
            </a:endParaRPr>
          </a:p>
          <a:p>
            <a:r>
              <a:rPr lang="de-DE" sz="2000" dirty="0" smtClean="0">
                <a:latin typeface="Candara" pitchFamily="34" charset="0"/>
              </a:rPr>
              <a:t>ODS </a:t>
            </a:r>
            <a:r>
              <a:rPr lang="de-DE" sz="2000" dirty="0" err="1" smtClean="0">
                <a:latin typeface="Candara" pitchFamily="34" charset="0"/>
              </a:rPr>
              <a:t>lead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to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lower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T</a:t>
            </a:r>
            <a:r>
              <a:rPr lang="de-DE" sz="2000" baseline="-25000" dirty="0" err="1" smtClean="0">
                <a:latin typeface="Candara" pitchFamily="34" charset="0"/>
              </a:rPr>
              <a:t>min</a:t>
            </a:r>
            <a:r>
              <a:rPr lang="de-DE" sz="2000" dirty="0" smtClean="0">
                <a:latin typeface="Candara" pitchFamily="34" charset="0"/>
              </a:rPr>
              <a:t> in </a:t>
            </a:r>
            <a:r>
              <a:rPr lang="de-DE" sz="2000" dirty="0" err="1" smtClean="0">
                <a:latin typeface="Candara" pitchFamily="34" charset="0"/>
              </a:rPr>
              <a:t>late</a:t>
            </a:r>
            <a:r>
              <a:rPr lang="de-DE" sz="2000" dirty="0" smtClean="0">
                <a:latin typeface="Candara" pitchFamily="34" charset="0"/>
              </a:rPr>
              <a:t> winter; GHGs in </a:t>
            </a:r>
            <a:r>
              <a:rPr lang="de-DE" sz="2000" dirty="0" err="1" smtClean="0">
                <a:latin typeface="Candara" pitchFamily="34" charset="0"/>
              </a:rPr>
              <a:t>early</a:t>
            </a:r>
            <a:r>
              <a:rPr lang="de-DE" sz="2000" dirty="0" smtClean="0">
                <a:latin typeface="Candara" pitchFamily="34" charset="0"/>
              </a:rPr>
              <a:t> winter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732240" y="6078949"/>
            <a:ext cx="2004075" cy="307777"/>
          </a:xfrm>
          <a:prstGeom prst="rect">
            <a:avLst/>
          </a:prstGeom>
          <a:solidFill>
            <a:srgbClr val="FFFFCC"/>
          </a:soli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1400" i="1"/>
            </a:lvl1pPr>
          </a:lstStyle>
          <a:p>
            <a:r>
              <a:rPr lang="de-DE" dirty="0" err="1" smtClean="0"/>
              <a:t>Langematz</a:t>
            </a:r>
            <a:r>
              <a:rPr lang="de-DE" dirty="0" smtClean="0"/>
              <a:t> </a:t>
            </a:r>
            <a:r>
              <a:rPr lang="de-DE" dirty="0"/>
              <a:t>et al., </a:t>
            </a:r>
            <a:r>
              <a:rPr lang="de-DE" dirty="0" smtClean="0"/>
              <a:t>2014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307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400093" y="1441065"/>
            <a:ext cx="30603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u="sng" dirty="0" err="1" smtClean="0">
                <a:cs typeface="Arial" pitchFamily="34" charset="0"/>
              </a:rPr>
              <a:t>Arctic</a:t>
            </a:r>
            <a:r>
              <a:rPr lang="de-DE" sz="1800" u="sng" dirty="0" smtClean="0">
                <a:cs typeface="Arial" pitchFamily="34" charset="0"/>
              </a:rPr>
              <a:t> </a:t>
            </a:r>
            <a:r>
              <a:rPr lang="de-DE" sz="1800" u="sng" dirty="0" err="1" smtClean="0">
                <a:cs typeface="Arial" pitchFamily="34" charset="0"/>
              </a:rPr>
              <a:t>vortex</a:t>
            </a:r>
            <a:r>
              <a:rPr lang="de-DE" sz="1800" u="sng" dirty="0" smtClean="0">
                <a:cs typeface="Arial" pitchFamily="34" charset="0"/>
              </a:rPr>
              <a:t> </a:t>
            </a:r>
            <a:r>
              <a:rPr lang="de-DE" sz="1800" u="sng" dirty="0" err="1" smtClean="0">
                <a:cs typeface="Arial" pitchFamily="34" charset="0"/>
              </a:rPr>
              <a:t>duration</a:t>
            </a:r>
            <a:r>
              <a:rPr lang="de-DE" sz="1800" u="sng" dirty="0" smtClean="0">
                <a:cs typeface="Arial" pitchFamily="34" charset="0"/>
              </a:rPr>
              <a:t> </a:t>
            </a:r>
          </a:p>
          <a:p>
            <a:pPr marL="1160463" indent="-1160463">
              <a:spcBef>
                <a:spcPts val="1200"/>
              </a:spcBef>
            </a:pPr>
            <a:r>
              <a:rPr lang="de-DE" sz="1800" dirty="0" smtClean="0">
                <a:solidFill>
                  <a:srgbClr val="FF0000"/>
                </a:solidFill>
                <a:cs typeface="Arial" pitchFamily="34" charset="0"/>
              </a:rPr>
              <a:t>R1865</a:t>
            </a:r>
            <a:r>
              <a:rPr lang="de-DE" sz="1800" dirty="0" smtClean="0">
                <a:cs typeface="Arial" pitchFamily="34" charset="0"/>
              </a:rPr>
              <a:t>	</a:t>
            </a:r>
            <a:r>
              <a:rPr lang="de-DE" sz="1800" dirty="0" smtClean="0">
                <a:solidFill>
                  <a:srgbClr val="FF3300"/>
                </a:solidFill>
                <a:cs typeface="Arial" pitchFamily="34" charset="0"/>
              </a:rPr>
              <a:t>165</a:t>
            </a:r>
            <a:r>
              <a:rPr lang="de-DE" sz="1800" dirty="0" smtClean="0">
                <a:cs typeface="Arial" pitchFamily="34" charset="0"/>
              </a:rPr>
              <a:t>   </a:t>
            </a:r>
            <a:r>
              <a:rPr lang="de-DE" sz="1800" dirty="0" err="1" smtClean="0">
                <a:cs typeface="Arial" pitchFamily="34" charset="0"/>
              </a:rPr>
              <a:t>days</a:t>
            </a:r>
            <a:endParaRPr lang="de-DE" sz="1800" dirty="0" smtClean="0">
              <a:cs typeface="Arial" pitchFamily="34" charset="0"/>
            </a:endParaRPr>
          </a:p>
          <a:p>
            <a:pPr marL="1160463" indent="-1160463"/>
            <a:r>
              <a:rPr lang="de-DE" sz="1800" dirty="0" smtClean="0">
                <a:solidFill>
                  <a:srgbClr val="00B050"/>
                </a:solidFill>
                <a:cs typeface="Arial" pitchFamily="34" charset="0"/>
              </a:rPr>
              <a:t>R1960</a:t>
            </a:r>
            <a:r>
              <a:rPr lang="de-DE" sz="1800" dirty="0" smtClean="0">
                <a:cs typeface="Arial" pitchFamily="34" charset="0"/>
              </a:rPr>
              <a:t>	</a:t>
            </a:r>
            <a:r>
              <a:rPr lang="de-DE" sz="1800" dirty="0" smtClean="0">
                <a:solidFill>
                  <a:srgbClr val="FF3300"/>
                </a:solidFill>
                <a:cs typeface="Arial" pitchFamily="34" charset="0"/>
              </a:rPr>
              <a:t>169</a:t>
            </a:r>
          </a:p>
          <a:p>
            <a:pPr marL="1160463" indent="-1160463"/>
            <a:r>
              <a:rPr lang="de-DE" sz="1800" dirty="0" smtClean="0">
                <a:cs typeface="Arial" pitchFamily="34" charset="0"/>
              </a:rPr>
              <a:t>R2000	</a:t>
            </a:r>
            <a:r>
              <a:rPr lang="de-DE" sz="1800" dirty="0" smtClean="0">
                <a:solidFill>
                  <a:srgbClr val="FF3300"/>
                </a:solidFill>
                <a:cs typeface="Arial" pitchFamily="34" charset="0"/>
              </a:rPr>
              <a:t>159</a:t>
            </a:r>
          </a:p>
          <a:p>
            <a:pPr marL="1160463" indent="-1160463"/>
            <a:r>
              <a:rPr lang="de-DE" sz="1800" dirty="0" smtClean="0">
                <a:solidFill>
                  <a:srgbClr val="00B0F0"/>
                </a:solidFill>
                <a:cs typeface="Arial" pitchFamily="34" charset="0"/>
              </a:rPr>
              <a:t>S2045</a:t>
            </a:r>
            <a:r>
              <a:rPr lang="de-DE" sz="1800" dirty="0" smtClean="0">
                <a:cs typeface="Arial" pitchFamily="34" charset="0"/>
              </a:rPr>
              <a:t>	</a:t>
            </a:r>
            <a:r>
              <a:rPr lang="de-DE" sz="1800" dirty="0" smtClean="0">
                <a:solidFill>
                  <a:srgbClr val="FF3300"/>
                </a:solidFill>
                <a:cs typeface="Arial" pitchFamily="34" charset="0"/>
              </a:rPr>
              <a:t>172</a:t>
            </a:r>
          </a:p>
          <a:p>
            <a:pPr marL="1160463" indent="-1160463"/>
            <a:r>
              <a:rPr lang="de-DE" sz="1800" dirty="0" smtClean="0">
                <a:solidFill>
                  <a:srgbClr val="00B0F0"/>
                </a:solidFill>
                <a:cs typeface="Arial" pitchFamily="34" charset="0"/>
              </a:rPr>
              <a:t>R2045</a:t>
            </a:r>
            <a:r>
              <a:rPr lang="de-DE" sz="1800" dirty="0" smtClean="0">
                <a:cs typeface="Arial" pitchFamily="34" charset="0"/>
              </a:rPr>
              <a:t>	</a:t>
            </a:r>
            <a:r>
              <a:rPr lang="de-DE" sz="1800" dirty="0" smtClean="0">
                <a:solidFill>
                  <a:srgbClr val="FF3300"/>
                </a:solidFill>
                <a:cs typeface="Arial" pitchFamily="34" charset="0"/>
              </a:rPr>
              <a:t>172</a:t>
            </a:r>
          </a:p>
          <a:p>
            <a:pPr marL="1160463" indent="-1160463"/>
            <a:r>
              <a:rPr lang="de-DE" sz="1800" dirty="0" smtClean="0">
                <a:solidFill>
                  <a:srgbClr val="003399"/>
                </a:solidFill>
                <a:cs typeface="Arial" pitchFamily="34" charset="0"/>
              </a:rPr>
              <a:t>S2095</a:t>
            </a:r>
            <a:r>
              <a:rPr lang="de-DE" sz="1800" dirty="0" smtClean="0">
                <a:cs typeface="Arial" pitchFamily="34" charset="0"/>
              </a:rPr>
              <a:t>	</a:t>
            </a:r>
            <a:r>
              <a:rPr lang="de-DE" sz="1800" dirty="0" smtClean="0">
                <a:solidFill>
                  <a:srgbClr val="FF3300"/>
                </a:solidFill>
                <a:cs typeface="Arial" pitchFamily="34" charset="0"/>
              </a:rPr>
              <a:t>183</a:t>
            </a:r>
          </a:p>
          <a:p>
            <a:pPr marL="1160463" indent="-1160463"/>
            <a:r>
              <a:rPr lang="de-DE" sz="1800" dirty="0" smtClean="0">
                <a:solidFill>
                  <a:srgbClr val="003399"/>
                </a:solidFill>
                <a:cs typeface="Arial" pitchFamily="34" charset="0"/>
              </a:rPr>
              <a:t>R2095</a:t>
            </a:r>
            <a:r>
              <a:rPr lang="de-DE" sz="1800" dirty="0" smtClean="0">
                <a:cs typeface="Arial" pitchFamily="34" charset="0"/>
              </a:rPr>
              <a:t>	</a:t>
            </a:r>
            <a:r>
              <a:rPr lang="de-DE" sz="1800" dirty="0" smtClean="0">
                <a:solidFill>
                  <a:srgbClr val="FF3300"/>
                </a:solidFill>
                <a:cs typeface="Arial" pitchFamily="34" charset="0"/>
              </a:rPr>
              <a:t>185</a:t>
            </a:r>
          </a:p>
          <a:p>
            <a:pPr marL="1160463" indent="-1160463"/>
            <a:endParaRPr lang="de-DE" sz="1800" dirty="0" smtClean="0">
              <a:solidFill>
                <a:srgbClr val="FF3300"/>
              </a:solidFill>
              <a:cs typeface="Arial" pitchFamily="34" charset="0"/>
            </a:endParaRPr>
          </a:p>
          <a:p>
            <a:pPr marL="1160463" indent="-1160463"/>
            <a:r>
              <a:rPr lang="de-D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REF: </a:t>
            </a:r>
          </a:p>
          <a:p>
            <a:pPr marL="1160463" indent="-1160463"/>
            <a:r>
              <a:rPr lang="de-D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spring:    -0.18 ± 0.44 </a:t>
            </a:r>
            <a:r>
              <a:rPr lang="de-D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days</a:t>
            </a:r>
            <a:r>
              <a:rPr lang="de-D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/</a:t>
            </a:r>
            <a:r>
              <a:rPr lang="de-D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</a:t>
            </a:r>
            <a:r>
              <a:rPr lang="de-D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marL="1160463" indent="-1160463"/>
            <a:r>
              <a:rPr lang="de-D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autumn</a:t>
            </a:r>
            <a:r>
              <a:rPr lang="de-D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-1.12 ± 0.45 </a:t>
            </a:r>
            <a:r>
              <a:rPr lang="de-D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days</a:t>
            </a:r>
            <a:r>
              <a:rPr lang="de-D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/</a:t>
            </a:r>
            <a:r>
              <a:rPr lang="de-DE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</a:t>
            </a:r>
            <a:r>
              <a:rPr lang="de-DE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23529" y="5337212"/>
            <a:ext cx="8604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de-DE" sz="2000" dirty="0" err="1" smtClean="0">
                <a:latin typeface="Candara" pitchFamily="34" charset="0"/>
              </a:rPr>
              <a:t>No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effect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of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ozone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depletion</a:t>
            </a:r>
            <a:r>
              <a:rPr lang="de-DE" sz="2000" dirty="0" smtClean="0">
                <a:latin typeface="Candara" pitchFamily="34" charset="0"/>
              </a:rPr>
              <a:t>/</a:t>
            </a:r>
            <a:r>
              <a:rPr lang="de-DE" sz="2000" dirty="0" err="1" smtClean="0">
                <a:latin typeface="Candara" pitchFamily="34" charset="0"/>
              </a:rPr>
              <a:t>recovery</a:t>
            </a:r>
            <a:r>
              <a:rPr lang="de-DE" sz="2000" dirty="0" smtClean="0">
                <a:latin typeface="Candara" pitchFamily="34" charset="0"/>
              </a:rPr>
              <a:t> on </a:t>
            </a:r>
            <a:r>
              <a:rPr lang="de-DE" sz="2000" dirty="0" err="1" smtClean="0">
                <a:latin typeface="Candara" pitchFamily="34" charset="0"/>
              </a:rPr>
              <a:t>Arctic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vortex</a:t>
            </a:r>
            <a:r>
              <a:rPr lang="de-DE" sz="2000" dirty="0" smtClean="0">
                <a:latin typeface="Candara" pitchFamily="34" charset="0"/>
              </a:rPr>
              <a:t> spring </a:t>
            </a:r>
            <a:r>
              <a:rPr lang="de-DE" sz="2000" dirty="0" err="1" smtClean="0">
                <a:latin typeface="Candara" pitchFamily="34" charset="0"/>
              </a:rPr>
              <a:t>persistence</a:t>
            </a:r>
            <a:endParaRPr lang="de-DE" sz="2000" dirty="0" smtClean="0">
              <a:latin typeface="Candara" pitchFamily="34" charset="0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de-DE" sz="2000" dirty="0" smtClean="0">
                <a:latin typeface="Candara" pitchFamily="34" charset="0"/>
              </a:rPr>
              <a:t>Enhanced </a:t>
            </a:r>
            <a:r>
              <a:rPr lang="de-DE" sz="2000" dirty="0" err="1" smtClean="0">
                <a:latin typeface="Candara" pitchFamily="34" charset="0"/>
              </a:rPr>
              <a:t>future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Arctic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vortex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duration</a:t>
            </a:r>
            <a:r>
              <a:rPr lang="de-DE" sz="2000" dirty="0" smtClean="0">
                <a:latin typeface="Candara" pitchFamily="34" charset="0"/>
              </a:rPr>
              <a:t> due </a:t>
            </a:r>
            <a:r>
              <a:rPr lang="de-DE" sz="2000" dirty="0" err="1" smtClean="0">
                <a:latin typeface="Candara" pitchFamily="34" charset="0"/>
              </a:rPr>
              <a:t>to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earlier</a:t>
            </a:r>
            <a:r>
              <a:rPr lang="de-DE" sz="2000" dirty="0" smtClean="0">
                <a:latin typeface="Candara" pitchFamily="34" charset="0"/>
              </a:rPr>
              <a:t> </a:t>
            </a:r>
            <a:r>
              <a:rPr lang="de-DE" sz="2000" dirty="0" err="1" smtClean="0">
                <a:latin typeface="Candara" pitchFamily="34" charset="0"/>
              </a:rPr>
              <a:t>build-up</a:t>
            </a:r>
            <a:r>
              <a:rPr lang="de-DE" sz="2000" dirty="0" smtClean="0">
                <a:latin typeface="Candara" pitchFamily="34" charset="0"/>
              </a:rPr>
              <a:t> in </a:t>
            </a:r>
            <a:r>
              <a:rPr lang="de-DE" sz="2000" dirty="0" err="1" smtClean="0">
                <a:latin typeface="Candara" pitchFamily="34" charset="0"/>
              </a:rPr>
              <a:t>autumn</a:t>
            </a:r>
            <a:r>
              <a:rPr lang="de-DE" sz="2000" dirty="0" smtClean="0">
                <a:latin typeface="Candara" pitchFamily="34" charset="0"/>
              </a:rPr>
              <a:t> due </a:t>
            </a:r>
            <a:r>
              <a:rPr lang="de-DE" sz="2000" dirty="0" err="1" smtClean="0">
                <a:latin typeface="Candara" pitchFamily="34" charset="0"/>
              </a:rPr>
              <a:t>to</a:t>
            </a:r>
            <a:r>
              <a:rPr lang="de-DE" sz="2000" dirty="0" smtClean="0">
                <a:latin typeface="Candara" pitchFamily="34" charset="0"/>
              </a:rPr>
              <a:t> GHGs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07950" y="116632"/>
            <a:ext cx="5580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solidFill>
                  <a:schemeClr val="accent6"/>
                </a:solidFill>
                <a:latin typeface="Candara" pitchFamily="34" charset="0"/>
              </a:rPr>
              <a:t>Arctic</a:t>
            </a:r>
            <a:r>
              <a:rPr lang="de-DE" sz="3200" dirty="0" smtClean="0">
                <a:solidFill>
                  <a:schemeClr val="accent6"/>
                </a:solidFill>
                <a:latin typeface="Candara" pitchFamily="34" charset="0"/>
              </a:rPr>
              <a:t> polar </a:t>
            </a:r>
            <a:r>
              <a:rPr lang="de-DE" sz="3200" dirty="0" err="1" smtClean="0">
                <a:solidFill>
                  <a:schemeClr val="accent6"/>
                </a:solidFill>
                <a:latin typeface="Candara" pitchFamily="34" charset="0"/>
              </a:rPr>
              <a:t>vortex</a:t>
            </a:r>
            <a:r>
              <a:rPr lang="de-DE" sz="3200" dirty="0" smtClean="0">
                <a:solidFill>
                  <a:schemeClr val="accent6"/>
                </a:solidFill>
                <a:latin typeface="Candara" pitchFamily="34" charset="0"/>
              </a:rPr>
              <a:t> </a:t>
            </a:r>
            <a:r>
              <a:rPr lang="de-DE" sz="3200" dirty="0" err="1" smtClean="0">
                <a:solidFill>
                  <a:schemeClr val="accent6"/>
                </a:solidFill>
                <a:latin typeface="Candara" pitchFamily="34" charset="0"/>
              </a:rPr>
              <a:t>persistence</a:t>
            </a:r>
            <a:endParaRPr lang="de-DE" sz="3200" dirty="0" smtClean="0">
              <a:solidFill>
                <a:schemeClr val="accent6"/>
              </a:solidFill>
              <a:latin typeface="Candara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4026" y="4630903"/>
            <a:ext cx="2045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transition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summer</a:t>
            </a:r>
            <a:endParaRPr lang="de-DE" dirty="0" smtClean="0"/>
          </a:p>
        </p:txBody>
      </p:sp>
      <p:sp>
        <p:nvSpPr>
          <p:cNvPr id="9" name="Textfeld 8"/>
          <p:cNvSpPr txBox="1"/>
          <p:nvPr/>
        </p:nvSpPr>
        <p:spPr>
          <a:xfrm rot="16200000">
            <a:off x="-216264" y="2762716"/>
            <a:ext cx="1850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transition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winter</a:t>
            </a:r>
          </a:p>
        </p:txBody>
      </p:sp>
      <p:sp>
        <p:nvSpPr>
          <p:cNvPr id="10" name="Rechteck 9"/>
          <p:cNvSpPr/>
          <p:nvPr/>
        </p:nvSpPr>
        <p:spPr>
          <a:xfrm>
            <a:off x="2402235" y="4465687"/>
            <a:ext cx="1008112" cy="98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 rot="16200000">
            <a:off x="404012" y="2681392"/>
            <a:ext cx="1207182" cy="144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6819" t="10287" r="34995" b="6866"/>
          <a:stretch>
            <a:fillRect/>
          </a:stretch>
        </p:blipFill>
        <p:spPr bwMode="auto">
          <a:xfrm>
            <a:off x="935596" y="1139412"/>
            <a:ext cx="3456384" cy="3477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feld 15"/>
          <p:cNvSpPr txBox="1"/>
          <p:nvPr/>
        </p:nvSpPr>
        <p:spPr>
          <a:xfrm>
            <a:off x="6336196" y="6161491"/>
            <a:ext cx="2004075" cy="307777"/>
          </a:xfrm>
          <a:prstGeom prst="rect">
            <a:avLst/>
          </a:prstGeom>
          <a:solidFill>
            <a:srgbClr val="FFFFCC"/>
          </a:soli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1400" i="1"/>
            </a:lvl1pPr>
          </a:lstStyle>
          <a:p>
            <a:r>
              <a:rPr lang="de-DE" dirty="0" err="1" smtClean="0"/>
              <a:t>Langematz</a:t>
            </a:r>
            <a:r>
              <a:rPr lang="de-DE" dirty="0" smtClean="0"/>
              <a:t> </a:t>
            </a:r>
            <a:r>
              <a:rPr lang="de-DE" dirty="0"/>
              <a:t>et al., </a:t>
            </a:r>
            <a:r>
              <a:rPr lang="de-DE" dirty="0" smtClean="0"/>
              <a:t>2014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26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8256" t="9270" r="38945" b="3187"/>
          <a:stretch>
            <a:fillRect/>
          </a:stretch>
        </p:blipFill>
        <p:spPr bwMode="auto">
          <a:xfrm>
            <a:off x="2411760" y="1232756"/>
            <a:ext cx="3960440" cy="464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331568" y="251937"/>
            <a:ext cx="8565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solidFill>
                  <a:schemeClr val="accent6"/>
                </a:solidFill>
                <a:latin typeface="Candara" pitchFamily="34" charset="0"/>
              </a:rPr>
              <a:t>Stronger</a:t>
            </a:r>
            <a:r>
              <a:rPr lang="de-DE" sz="3200" dirty="0" smtClean="0">
                <a:solidFill>
                  <a:schemeClr val="accent6"/>
                </a:solidFill>
                <a:latin typeface="Candara" pitchFamily="34" charset="0"/>
              </a:rPr>
              <a:t> </a:t>
            </a:r>
            <a:r>
              <a:rPr lang="de-DE" sz="3200" dirty="0" err="1" smtClean="0">
                <a:solidFill>
                  <a:schemeClr val="accent6"/>
                </a:solidFill>
                <a:latin typeface="Candara" pitchFamily="34" charset="0"/>
              </a:rPr>
              <a:t>dynamical</a:t>
            </a:r>
            <a:r>
              <a:rPr lang="de-DE" sz="3200" dirty="0" smtClean="0">
                <a:solidFill>
                  <a:schemeClr val="accent6"/>
                </a:solidFill>
                <a:latin typeface="Candara" pitchFamily="34" charset="0"/>
              </a:rPr>
              <a:t> </a:t>
            </a:r>
            <a:r>
              <a:rPr lang="de-DE" sz="3200" dirty="0" err="1" smtClean="0">
                <a:solidFill>
                  <a:schemeClr val="accent6"/>
                </a:solidFill>
                <a:latin typeface="Candara" pitchFamily="34" charset="0"/>
              </a:rPr>
              <a:t>forcing</a:t>
            </a:r>
            <a:r>
              <a:rPr lang="de-DE" sz="3200" dirty="0" smtClean="0">
                <a:solidFill>
                  <a:schemeClr val="accent6"/>
                </a:solidFill>
                <a:latin typeface="Candara" pitchFamily="34" charset="0"/>
              </a:rPr>
              <a:t> </a:t>
            </a:r>
            <a:r>
              <a:rPr lang="de-DE" sz="3200" dirty="0" err="1" smtClean="0">
                <a:solidFill>
                  <a:schemeClr val="accent6"/>
                </a:solidFill>
                <a:latin typeface="Candara" pitchFamily="34" charset="0"/>
              </a:rPr>
              <a:t>of</a:t>
            </a:r>
            <a:r>
              <a:rPr lang="de-DE" sz="3200" dirty="0" smtClean="0">
                <a:solidFill>
                  <a:schemeClr val="accent6"/>
                </a:solidFill>
                <a:latin typeface="Candara" pitchFamily="34" charset="0"/>
              </a:rPr>
              <a:t> </a:t>
            </a:r>
            <a:r>
              <a:rPr lang="de-DE" sz="3200" dirty="0" err="1" smtClean="0">
                <a:solidFill>
                  <a:schemeClr val="accent6"/>
                </a:solidFill>
                <a:latin typeface="Candara" pitchFamily="34" charset="0"/>
              </a:rPr>
              <a:t>the</a:t>
            </a:r>
            <a:r>
              <a:rPr lang="de-DE" sz="3200" dirty="0" smtClean="0">
                <a:solidFill>
                  <a:schemeClr val="accent6"/>
                </a:solidFill>
                <a:latin typeface="Candara" pitchFamily="34" charset="0"/>
              </a:rPr>
              <a:t> </a:t>
            </a:r>
            <a:r>
              <a:rPr lang="de-DE" sz="3200" dirty="0" err="1" smtClean="0">
                <a:solidFill>
                  <a:schemeClr val="accent6"/>
                </a:solidFill>
                <a:latin typeface="Candara" pitchFamily="34" charset="0"/>
              </a:rPr>
              <a:t>stratosphere</a:t>
            </a:r>
            <a:r>
              <a:rPr lang="de-DE" sz="3200" dirty="0" smtClean="0">
                <a:solidFill>
                  <a:schemeClr val="accent6"/>
                </a:solidFill>
                <a:latin typeface="Candara" pitchFamily="34" charset="0"/>
              </a:rPr>
              <a:t>?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843808" y="7287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Candara" pitchFamily="34" charset="0"/>
              </a:rPr>
              <a:t>100 </a:t>
            </a:r>
            <a:r>
              <a:rPr lang="de-DE" sz="2400" dirty="0" err="1" smtClean="0">
                <a:latin typeface="Candara" pitchFamily="34" charset="0"/>
              </a:rPr>
              <a:t>hPa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eddy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heat</a:t>
            </a:r>
            <a:r>
              <a:rPr lang="de-DE" sz="2400" dirty="0" smtClean="0">
                <a:latin typeface="Candara" pitchFamily="34" charset="0"/>
              </a:rPr>
              <a:t> </a:t>
            </a:r>
            <a:r>
              <a:rPr lang="de-DE" sz="2400" dirty="0" err="1" smtClean="0">
                <a:latin typeface="Candara" pitchFamily="34" charset="0"/>
              </a:rPr>
              <a:t>flux</a:t>
            </a:r>
            <a:endParaRPr lang="de-DE" sz="2400" dirty="0" smtClean="0">
              <a:latin typeface="Candara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175956" y="317697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2000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131840" y="2240868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3399"/>
                </a:solidFill>
              </a:rPr>
              <a:t>2095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031940" y="177281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33CCFF"/>
                </a:solidFill>
              </a:rPr>
              <a:t>2045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52246" y="6042774"/>
            <a:ext cx="8044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Enhanced </a:t>
            </a:r>
            <a:r>
              <a:rPr lang="de-DE" dirty="0" err="1" smtClean="0"/>
              <a:t>planetary</a:t>
            </a:r>
            <a:r>
              <a:rPr lang="de-DE" dirty="0" smtClean="0"/>
              <a:t> </a:t>
            </a:r>
            <a:r>
              <a:rPr lang="de-DE" dirty="0" err="1" smtClean="0"/>
              <a:t>wave</a:t>
            </a:r>
            <a:r>
              <a:rPr lang="de-DE" dirty="0" smtClean="0"/>
              <a:t> </a:t>
            </a:r>
            <a:r>
              <a:rPr lang="de-DE" dirty="0" err="1" smtClean="0"/>
              <a:t>forcing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troposphere</a:t>
            </a:r>
            <a:r>
              <a:rPr lang="de-DE" dirty="0" smtClean="0"/>
              <a:t> in </a:t>
            </a:r>
            <a:r>
              <a:rPr lang="de-DE" dirty="0" err="1" smtClean="0"/>
              <a:t>mid</a:t>
            </a:r>
            <a:r>
              <a:rPr lang="de-DE" dirty="0" smtClean="0"/>
              <a:t>-winter due </a:t>
            </a:r>
            <a:r>
              <a:rPr lang="de-DE" dirty="0" err="1" smtClean="0"/>
              <a:t>to</a:t>
            </a:r>
            <a:r>
              <a:rPr lang="de-DE" dirty="0" smtClean="0"/>
              <a:t> GHG </a:t>
            </a:r>
            <a:r>
              <a:rPr lang="de-DE" dirty="0" err="1" smtClean="0"/>
              <a:t>increase</a:t>
            </a:r>
            <a:endParaRPr lang="de-DE" dirty="0" smtClean="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0" y="224644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7020272" y="5276818"/>
            <a:ext cx="2004075" cy="307777"/>
          </a:xfrm>
          <a:prstGeom prst="rect">
            <a:avLst/>
          </a:prstGeom>
          <a:solidFill>
            <a:srgbClr val="FFFFCC"/>
          </a:soli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1400" i="1"/>
            </a:lvl1pPr>
          </a:lstStyle>
          <a:p>
            <a:r>
              <a:rPr lang="de-DE" dirty="0" err="1" smtClean="0"/>
              <a:t>Langematz</a:t>
            </a:r>
            <a:r>
              <a:rPr lang="de-DE" dirty="0" smtClean="0"/>
              <a:t> </a:t>
            </a:r>
            <a:r>
              <a:rPr lang="de-DE" dirty="0"/>
              <a:t>et al., </a:t>
            </a:r>
            <a:r>
              <a:rPr lang="de-DE" dirty="0" smtClean="0"/>
              <a:t>2014</a:t>
            </a:r>
            <a:endParaRPr lang="de-DE" dirty="0"/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35496" y="-27384"/>
            <a:ext cx="2729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 smtClean="0"/>
              <a:t>Future </a:t>
            </a:r>
            <a:r>
              <a:rPr lang="de-DE" sz="1400" dirty="0" err="1" smtClean="0"/>
              <a:t>Arctic</a:t>
            </a:r>
            <a:r>
              <a:rPr lang="de-DE" sz="1400" dirty="0" smtClean="0"/>
              <a:t> </a:t>
            </a:r>
            <a:r>
              <a:rPr lang="de-DE" sz="1400" dirty="0" err="1" smtClean="0"/>
              <a:t>winter</a:t>
            </a:r>
            <a:r>
              <a:rPr lang="de-DE" sz="1400" dirty="0" smtClean="0"/>
              <a:t> </a:t>
            </a:r>
            <a:r>
              <a:rPr lang="de-DE" sz="1400" dirty="0" err="1" smtClean="0"/>
              <a:t>temperature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90573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835696" y="251937"/>
            <a:ext cx="5601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accent6"/>
                </a:solidFill>
                <a:latin typeface="Candara" pitchFamily="34" charset="0"/>
              </a:rPr>
              <a:t>Potential PSC </a:t>
            </a:r>
            <a:r>
              <a:rPr lang="de-DE" sz="3200" dirty="0" err="1" smtClean="0">
                <a:solidFill>
                  <a:schemeClr val="accent6"/>
                </a:solidFill>
                <a:latin typeface="Candara" pitchFamily="34" charset="0"/>
              </a:rPr>
              <a:t>area</a:t>
            </a:r>
            <a:r>
              <a:rPr lang="de-DE" sz="3200" dirty="0" smtClean="0">
                <a:solidFill>
                  <a:schemeClr val="accent6"/>
                </a:solidFill>
                <a:latin typeface="Candara" pitchFamily="34" charset="0"/>
              </a:rPr>
              <a:t> </a:t>
            </a:r>
            <a:r>
              <a:rPr lang="de-DE" sz="3200" dirty="0" err="1" smtClean="0">
                <a:solidFill>
                  <a:schemeClr val="accent6"/>
                </a:solidFill>
                <a:latin typeface="Candara" pitchFamily="34" charset="0"/>
              </a:rPr>
              <a:t>with</a:t>
            </a:r>
            <a:r>
              <a:rPr lang="de-DE" sz="3200" dirty="0" smtClean="0">
                <a:solidFill>
                  <a:schemeClr val="accent6"/>
                </a:solidFill>
                <a:latin typeface="Candara" pitchFamily="34" charset="0"/>
              </a:rPr>
              <a:t> T &lt; T</a:t>
            </a:r>
            <a:r>
              <a:rPr lang="de-DE" sz="3200" baseline="-25000" dirty="0" smtClean="0">
                <a:solidFill>
                  <a:schemeClr val="accent6"/>
                </a:solidFill>
                <a:latin typeface="Candara" pitchFamily="34" charset="0"/>
              </a:rPr>
              <a:t>NAT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491880" y="683404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latin typeface="Candara" pitchFamily="34" charset="0"/>
              </a:rPr>
              <a:t>50 </a:t>
            </a:r>
            <a:r>
              <a:rPr lang="de-DE" sz="1800" dirty="0" err="1" smtClean="0">
                <a:latin typeface="Candara" pitchFamily="34" charset="0"/>
              </a:rPr>
              <a:t>hPa</a:t>
            </a:r>
            <a:r>
              <a:rPr lang="de-DE" sz="1800" dirty="0" smtClean="0">
                <a:latin typeface="Candara" pitchFamily="34" charset="0"/>
              </a:rPr>
              <a:t>, 40°-90°N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02296" y="5481228"/>
            <a:ext cx="8246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Candara" pitchFamily="34" charset="0"/>
              </a:rPr>
              <a:t>Enhanced PSC </a:t>
            </a:r>
            <a:r>
              <a:rPr lang="de-DE" sz="2400" dirty="0" err="1" smtClean="0">
                <a:latin typeface="Candara" pitchFamily="34" charset="0"/>
              </a:rPr>
              <a:t>formation</a:t>
            </a:r>
            <a:r>
              <a:rPr lang="de-DE" sz="2400" dirty="0" smtClean="0">
                <a:latin typeface="Candara" pitchFamily="34" charset="0"/>
              </a:rPr>
              <a:t> potential in </a:t>
            </a:r>
            <a:r>
              <a:rPr lang="de-DE" sz="2400" dirty="0" err="1" smtClean="0">
                <a:latin typeface="Candara" pitchFamily="34" charset="0"/>
              </a:rPr>
              <a:t>early</a:t>
            </a:r>
            <a:r>
              <a:rPr lang="de-DE" sz="2400" dirty="0" smtClean="0">
                <a:latin typeface="Candara" pitchFamily="34" charset="0"/>
              </a:rPr>
              <a:t> winter due </a:t>
            </a:r>
            <a:r>
              <a:rPr lang="de-DE" sz="2400" dirty="0" err="1" smtClean="0">
                <a:latin typeface="Candara" pitchFamily="34" charset="0"/>
              </a:rPr>
              <a:t>to</a:t>
            </a:r>
            <a:r>
              <a:rPr lang="de-DE" sz="2400" dirty="0" smtClean="0">
                <a:latin typeface="Candara" pitchFamily="34" charset="0"/>
              </a:rPr>
              <a:t> GHGs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9906" t="9698" r="40920" b="62556"/>
          <a:stretch>
            <a:fillRect/>
          </a:stretch>
        </p:blipFill>
        <p:spPr bwMode="auto">
          <a:xfrm>
            <a:off x="1907704" y="1412776"/>
            <a:ext cx="4644516" cy="370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4133805" y="1969095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33CCFF"/>
                </a:solidFill>
              </a:rPr>
              <a:t>2045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192180" y="6149044"/>
            <a:ext cx="2004075" cy="307777"/>
          </a:xfrm>
          <a:prstGeom prst="rect">
            <a:avLst/>
          </a:prstGeom>
          <a:solidFill>
            <a:srgbClr val="FFFFCC"/>
          </a:soli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1400" i="1"/>
            </a:lvl1pPr>
          </a:lstStyle>
          <a:p>
            <a:r>
              <a:rPr lang="de-DE" dirty="0" err="1" smtClean="0"/>
              <a:t>Langematz</a:t>
            </a:r>
            <a:r>
              <a:rPr lang="de-DE" dirty="0" smtClean="0"/>
              <a:t> </a:t>
            </a:r>
            <a:r>
              <a:rPr lang="de-DE" dirty="0"/>
              <a:t>et al., </a:t>
            </a:r>
            <a:r>
              <a:rPr lang="de-DE" dirty="0" smtClean="0"/>
              <a:t>2014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4961897" y="247315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2000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727685" y="371703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1865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647751" y="353701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70C0"/>
                </a:solidFill>
              </a:rPr>
              <a:t>2095</a:t>
            </a:r>
          </a:p>
        </p:txBody>
      </p:sp>
    </p:spTree>
    <p:extLst>
      <p:ext uri="{BB962C8B-B14F-4D97-AF65-F5344CB8AC3E}">
        <p14:creationId xmlns:p14="http://schemas.microsoft.com/office/powerpoint/2010/main" val="321516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35596" y="116632"/>
            <a:ext cx="7181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solidFill>
                  <a:srgbClr val="2D2DB9"/>
                </a:solidFill>
                <a:latin typeface="Candara" pitchFamily="34" charset="0"/>
              </a:rPr>
              <a:t>Accumulated</a:t>
            </a:r>
            <a:r>
              <a:rPr lang="de-DE" sz="3200" dirty="0" smtClean="0">
                <a:solidFill>
                  <a:srgbClr val="2D2DB9"/>
                </a:solidFill>
                <a:latin typeface="Candara" pitchFamily="34" charset="0"/>
              </a:rPr>
              <a:t> potential PSC </a:t>
            </a:r>
            <a:r>
              <a:rPr lang="de-DE" sz="3200" dirty="0" err="1" smtClean="0">
                <a:solidFill>
                  <a:srgbClr val="2D2DB9"/>
                </a:solidFill>
                <a:latin typeface="Candara" pitchFamily="34" charset="0"/>
              </a:rPr>
              <a:t>area</a:t>
            </a:r>
            <a:r>
              <a:rPr lang="de-DE" sz="3200" dirty="0" smtClean="0">
                <a:solidFill>
                  <a:srgbClr val="2D2DB9"/>
                </a:solidFill>
                <a:latin typeface="Candara" pitchFamily="34" charset="0"/>
              </a:rPr>
              <a:t> </a:t>
            </a:r>
            <a:r>
              <a:rPr lang="de-DE" sz="3200" dirty="0" err="1" smtClean="0">
                <a:solidFill>
                  <a:srgbClr val="2D2DB9"/>
                </a:solidFill>
                <a:latin typeface="Candara" pitchFamily="34" charset="0"/>
              </a:rPr>
              <a:t>fraction</a:t>
            </a:r>
            <a:endParaRPr lang="de-DE" sz="3200" dirty="0" smtClean="0">
              <a:solidFill>
                <a:srgbClr val="2D2DB9"/>
              </a:solidFill>
              <a:latin typeface="Candar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0292" t="37444" r="41677" b="35772"/>
          <a:stretch>
            <a:fillRect/>
          </a:stretch>
        </p:blipFill>
        <p:spPr bwMode="auto">
          <a:xfrm>
            <a:off x="395536" y="1484784"/>
            <a:ext cx="3969458" cy="313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3491880" y="7287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000000"/>
                </a:solidFill>
                <a:latin typeface="Candara" pitchFamily="34" charset="0"/>
              </a:rPr>
              <a:t>50 </a:t>
            </a:r>
            <a:r>
              <a:rPr lang="de-DE" sz="1800" dirty="0" err="1" smtClean="0">
                <a:solidFill>
                  <a:srgbClr val="000000"/>
                </a:solidFill>
                <a:latin typeface="Candara" pitchFamily="34" charset="0"/>
              </a:rPr>
              <a:t>hPa</a:t>
            </a:r>
            <a:r>
              <a:rPr lang="de-DE" sz="1800" dirty="0" smtClean="0">
                <a:solidFill>
                  <a:srgbClr val="000000"/>
                </a:solidFill>
                <a:latin typeface="Candara" pitchFamily="34" charset="0"/>
              </a:rPr>
              <a:t>, 40°-90°N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15516" y="5157192"/>
            <a:ext cx="4356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0000"/>
                </a:solidFill>
                <a:latin typeface="Candara" pitchFamily="34" charset="0"/>
              </a:rPr>
              <a:t>Strong </a:t>
            </a:r>
            <a:r>
              <a:rPr lang="de-DE" sz="2000" dirty="0" err="1" smtClean="0">
                <a:solidFill>
                  <a:srgbClr val="000000"/>
                </a:solidFill>
                <a:latin typeface="Candara" pitchFamily="34" charset="0"/>
              </a:rPr>
              <a:t>increase</a:t>
            </a:r>
            <a:r>
              <a:rPr lang="de-DE" sz="2000" dirty="0" smtClean="0">
                <a:solidFill>
                  <a:srgbClr val="000000"/>
                </a:solidFill>
                <a:latin typeface="Candara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Candara" pitchFamily="34" charset="0"/>
              </a:rPr>
              <a:t>by</a:t>
            </a:r>
            <a:r>
              <a:rPr lang="de-DE" sz="2000" dirty="0" smtClean="0">
                <a:solidFill>
                  <a:srgbClr val="000000"/>
                </a:solidFill>
                <a:latin typeface="Candara" pitchFamily="34" charset="0"/>
              </a:rPr>
              <a:t> ODS in </a:t>
            </a:r>
            <a:r>
              <a:rPr lang="de-DE" sz="2000" b="1" dirty="0" err="1" smtClean="0">
                <a:solidFill>
                  <a:srgbClr val="000000"/>
                </a:solidFill>
                <a:latin typeface="Candara" pitchFamily="34" charset="0"/>
              </a:rPr>
              <a:t>late</a:t>
            </a:r>
            <a:r>
              <a:rPr lang="de-DE" sz="2000" dirty="0" smtClean="0">
                <a:solidFill>
                  <a:srgbClr val="000000"/>
                </a:solidFill>
                <a:latin typeface="Candara" pitchFamily="34" charset="0"/>
              </a:rPr>
              <a:t> winter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Candara" pitchFamily="34" charset="0"/>
              </a:rPr>
              <a:t>Strong </a:t>
            </a:r>
            <a:r>
              <a:rPr lang="de-DE" sz="2000" dirty="0" err="1" smtClean="0">
                <a:solidFill>
                  <a:srgbClr val="000000"/>
                </a:solidFill>
                <a:latin typeface="Candara" pitchFamily="34" charset="0"/>
              </a:rPr>
              <a:t>increase</a:t>
            </a:r>
            <a:r>
              <a:rPr lang="de-DE" sz="2000" dirty="0" smtClean="0">
                <a:solidFill>
                  <a:srgbClr val="000000"/>
                </a:solidFill>
                <a:latin typeface="Candara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Candara" pitchFamily="34" charset="0"/>
              </a:rPr>
              <a:t>by</a:t>
            </a:r>
            <a:r>
              <a:rPr lang="de-DE" sz="2000" dirty="0" smtClean="0">
                <a:solidFill>
                  <a:srgbClr val="000000"/>
                </a:solidFill>
                <a:latin typeface="Candara" pitchFamily="34" charset="0"/>
              </a:rPr>
              <a:t> GHG in </a:t>
            </a:r>
            <a:r>
              <a:rPr lang="de-DE" sz="2000" b="1" dirty="0" err="1" smtClean="0">
                <a:solidFill>
                  <a:srgbClr val="000000"/>
                </a:solidFill>
                <a:latin typeface="Candara" pitchFamily="34" charset="0"/>
              </a:rPr>
              <a:t>early</a:t>
            </a:r>
            <a:r>
              <a:rPr lang="de-DE" sz="2000" dirty="0" smtClean="0">
                <a:solidFill>
                  <a:srgbClr val="000000"/>
                </a:solidFill>
                <a:latin typeface="Candara" pitchFamily="34" charset="0"/>
              </a:rPr>
              <a:t> winter </a:t>
            </a:r>
          </a:p>
        </p:txBody>
      </p:sp>
      <p:grpSp>
        <p:nvGrpSpPr>
          <p:cNvPr id="15" name="Gruppieren 14"/>
          <p:cNvGrpSpPr/>
          <p:nvPr/>
        </p:nvGrpSpPr>
        <p:grpSpPr>
          <a:xfrm>
            <a:off x="4391980" y="1484784"/>
            <a:ext cx="4752020" cy="4072518"/>
            <a:chOff x="4391980" y="1484784"/>
            <a:chExt cx="4752020" cy="407251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8347" t="9530" r="53132" b="47166"/>
            <a:stretch>
              <a:fillRect/>
            </a:stretch>
          </p:blipFill>
          <p:spPr bwMode="auto">
            <a:xfrm>
              <a:off x="4994836" y="1484784"/>
              <a:ext cx="4033608" cy="32043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Eingekerbter Pfeil nach rechts 11"/>
            <p:cNvSpPr/>
            <p:nvPr/>
          </p:nvSpPr>
          <p:spPr>
            <a:xfrm>
              <a:off x="4391980" y="2780928"/>
              <a:ext cx="612068" cy="448628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4968044" y="5157192"/>
              <a:ext cx="41759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>
                  <a:solidFill>
                    <a:srgbClr val="000000"/>
                  </a:solidFill>
                  <a:latin typeface="Candara" pitchFamily="34" charset="0"/>
                </a:rPr>
                <a:t>Maximum </a:t>
              </a:r>
              <a:r>
                <a:rPr lang="de-DE" sz="2000" dirty="0" err="1" smtClean="0">
                  <a:solidFill>
                    <a:srgbClr val="000000"/>
                  </a:solidFill>
                  <a:latin typeface="Candara" pitchFamily="34" charset="0"/>
                </a:rPr>
                <a:t>accumulated</a:t>
              </a:r>
              <a:r>
                <a:rPr lang="de-DE" sz="2000" dirty="0" smtClean="0">
                  <a:solidFill>
                    <a:srgbClr val="000000"/>
                  </a:solidFill>
                  <a:latin typeface="Candara" pitchFamily="34" charset="0"/>
                </a:rPr>
                <a:t>  V</a:t>
              </a:r>
              <a:r>
                <a:rPr lang="de-DE" sz="2000" baseline="-25000" dirty="0" smtClean="0">
                  <a:solidFill>
                    <a:srgbClr val="000000"/>
                  </a:solidFill>
                  <a:latin typeface="Candara" pitchFamily="34" charset="0"/>
                </a:rPr>
                <a:t>PSC </a:t>
              </a:r>
              <a:r>
                <a:rPr lang="de-DE" sz="2000" dirty="0" smtClean="0">
                  <a:solidFill>
                    <a:srgbClr val="000000"/>
                  </a:solidFill>
                  <a:latin typeface="Candara" pitchFamily="34" charset="0"/>
                </a:rPr>
                <a:t>in 2045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598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936862" y="215933"/>
            <a:ext cx="7271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solidFill>
                  <a:schemeClr val="accent6"/>
                </a:solidFill>
                <a:latin typeface="Candara" pitchFamily="34" charset="0"/>
              </a:rPr>
              <a:t>What</a:t>
            </a:r>
            <a:r>
              <a:rPr lang="de-DE" sz="3200" dirty="0" smtClean="0">
                <a:solidFill>
                  <a:schemeClr val="accent6"/>
                </a:solidFill>
                <a:latin typeface="Candara" pitchFamily="34" charset="0"/>
              </a:rPr>
              <a:t> </a:t>
            </a:r>
            <a:r>
              <a:rPr lang="de-DE" sz="3200" dirty="0" err="1" smtClean="0">
                <a:solidFill>
                  <a:schemeClr val="accent6"/>
                </a:solidFill>
                <a:latin typeface="Candara" pitchFamily="34" charset="0"/>
              </a:rPr>
              <a:t>is</a:t>
            </a:r>
            <a:r>
              <a:rPr lang="de-DE" sz="3200" dirty="0" smtClean="0">
                <a:solidFill>
                  <a:schemeClr val="accent6"/>
                </a:solidFill>
                <a:latin typeface="Candara" pitchFamily="34" charset="0"/>
              </a:rPr>
              <a:t> </a:t>
            </a:r>
            <a:r>
              <a:rPr lang="de-DE" sz="3200" dirty="0" err="1" smtClean="0">
                <a:solidFill>
                  <a:schemeClr val="accent6"/>
                </a:solidFill>
                <a:latin typeface="Candara" pitchFamily="34" charset="0"/>
              </a:rPr>
              <a:t>the</a:t>
            </a:r>
            <a:r>
              <a:rPr lang="de-DE" sz="3200" dirty="0" smtClean="0">
                <a:solidFill>
                  <a:schemeClr val="accent6"/>
                </a:solidFill>
                <a:latin typeface="Candara" pitchFamily="34" charset="0"/>
              </a:rPr>
              <a:t> </a:t>
            </a:r>
            <a:r>
              <a:rPr lang="de-DE" sz="3200" dirty="0" err="1" smtClean="0">
                <a:solidFill>
                  <a:schemeClr val="accent6"/>
                </a:solidFill>
                <a:latin typeface="Candara" pitchFamily="34" charset="0"/>
              </a:rPr>
              <a:t>effect</a:t>
            </a:r>
            <a:r>
              <a:rPr lang="de-DE" sz="3200" dirty="0" smtClean="0">
                <a:solidFill>
                  <a:schemeClr val="accent6"/>
                </a:solidFill>
                <a:latin typeface="Candara" pitchFamily="34" charset="0"/>
              </a:rPr>
              <a:t> on </a:t>
            </a:r>
            <a:r>
              <a:rPr lang="de-DE" sz="3200" dirty="0" err="1" smtClean="0">
                <a:solidFill>
                  <a:schemeClr val="accent6"/>
                </a:solidFill>
                <a:latin typeface="Candara" pitchFamily="34" charset="0"/>
              </a:rPr>
              <a:t>Arctic</a:t>
            </a:r>
            <a:r>
              <a:rPr lang="de-DE" sz="3200" dirty="0" smtClean="0">
                <a:solidFill>
                  <a:schemeClr val="accent6"/>
                </a:solidFill>
                <a:latin typeface="Candara" pitchFamily="34" charset="0"/>
              </a:rPr>
              <a:t> total </a:t>
            </a:r>
            <a:r>
              <a:rPr lang="de-DE" sz="3200" dirty="0" err="1" smtClean="0">
                <a:solidFill>
                  <a:schemeClr val="accent6"/>
                </a:solidFill>
                <a:latin typeface="Candara" pitchFamily="34" charset="0"/>
              </a:rPr>
              <a:t>ozone</a:t>
            </a:r>
            <a:r>
              <a:rPr lang="de-DE" sz="3200" dirty="0" smtClean="0">
                <a:solidFill>
                  <a:schemeClr val="accent6"/>
                </a:solidFill>
                <a:latin typeface="Candara" pitchFamily="34" charset="0"/>
              </a:rPr>
              <a:t>?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508104" y="836712"/>
            <a:ext cx="769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latin typeface="Candara" pitchFamily="34" charset="0"/>
              </a:rPr>
              <a:t>V</a:t>
            </a:r>
            <a:r>
              <a:rPr lang="de-DE" sz="2800" baseline="-25000" dirty="0" smtClean="0">
                <a:latin typeface="Candara" pitchFamily="34" charset="0"/>
              </a:rPr>
              <a:t>PSC</a:t>
            </a:r>
            <a:endParaRPr lang="de-DE" sz="2800" dirty="0" smtClean="0">
              <a:latin typeface="Candar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72716"/>
            <a:ext cx="2268252" cy="1575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/>
          <a:srcRect l="6731" t="33545" r="8953" b="2032"/>
          <a:stretch>
            <a:fillRect/>
          </a:stretch>
        </p:blipFill>
        <p:spPr bwMode="auto">
          <a:xfrm>
            <a:off x="3347864" y="1376772"/>
            <a:ext cx="5508612" cy="4626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179512" y="1736812"/>
            <a:ext cx="7380820" cy="3720609"/>
            <a:chOff x="179512" y="1736812"/>
            <a:chExt cx="7380820" cy="3720609"/>
          </a:xfrm>
        </p:grpSpPr>
        <p:sp>
          <p:nvSpPr>
            <p:cNvPr id="6" name="Textfeld 5"/>
            <p:cNvSpPr txBox="1"/>
            <p:nvPr/>
          </p:nvSpPr>
          <p:spPr>
            <a:xfrm>
              <a:off x="215516" y="2420888"/>
              <a:ext cx="15167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latin typeface="Candara" pitchFamily="34" charset="0"/>
                </a:rPr>
                <a:t>Rex et al., 2006</a:t>
              </a: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179512" y="4257092"/>
              <a:ext cx="32763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smtClean="0">
                  <a:latin typeface="Candara" pitchFamily="34" charset="0"/>
                </a:rPr>
                <a:t>Maximum V</a:t>
              </a:r>
              <a:r>
                <a:rPr lang="de-DE" sz="2400" baseline="-25000" dirty="0" smtClean="0">
                  <a:latin typeface="Candara" pitchFamily="34" charset="0"/>
                </a:rPr>
                <a:t>PSC</a:t>
              </a:r>
              <a:r>
                <a:rPr lang="de-DE" sz="2400" dirty="0" smtClean="0">
                  <a:latin typeface="Candara" pitchFamily="34" charset="0"/>
                </a:rPr>
                <a:t> </a:t>
              </a:r>
              <a:r>
                <a:rPr lang="de-DE" sz="2400" dirty="0" err="1" smtClean="0">
                  <a:latin typeface="Candara" pitchFamily="34" charset="0"/>
                </a:rPr>
                <a:t>with</a:t>
              </a:r>
              <a:r>
                <a:rPr lang="de-DE" sz="2400" dirty="0" smtClean="0">
                  <a:latin typeface="Candara" pitchFamily="34" charset="0"/>
                </a:rPr>
                <a:t>  </a:t>
              </a:r>
              <a:r>
                <a:rPr lang="de-DE" sz="2400" dirty="0" err="1" smtClean="0">
                  <a:latin typeface="Candara" pitchFamily="34" charset="0"/>
                </a:rPr>
                <a:t>climate</a:t>
              </a:r>
              <a:r>
                <a:rPr lang="de-DE" sz="2400" dirty="0" smtClean="0">
                  <a:latin typeface="Candara" pitchFamily="34" charset="0"/>
                </a:rPr>
                <a:t> </a:t>
              </a:r>
              <a:r>
                <a:rPr lang="de-DE" sz="2400" dirty="0" err="1" smtClean="0">
                  <a:latin typeface="Candara" pitchFamily="34" charset="0"/>
                </a:rPr>
                <a:t>change</a:t>
              </a:r>
              <a:r>
                <a:rPr lang="de-DE" sz="2400" dirty="0" smtClean="0">
                  <a:latin typeface="Candara" pitchFamily="34" charset="0"/>
                </a:rPr>
                <a:t> </a:t>
              </a:r>
              <a:r>
                <a:rPr lang="de-DE" sz="2400" dirty="0" err="1" smtClean="0">
                  <a:latin typeface="Candara" pitchFamily="34" charset="0"/>
                </a:rPr>
                <a:t>during</a:t>
              </a:r>
              <a:r>
                <a:rPr lang="de-DE" sz="2400" dirty="0" smtClean="0">
                  <a:latin typeface="Candara" pitchFamily="34" charset="0"/>
                </a:rPr>
                <a:t> 1</a:t>
              </a:r>
              <a:r>
                <a:rPr lang="de-DE" sz="2400" baseline="30000" dirty="0" smtClean="0">
                  <a:latin typeface="Candara" pitchFamily="34" charset="0"/>
                </a:rPr>
                <a:t>st</a:t>
              </a:r>
              <a:r>
                <a:rPr lang="de-DE" sz="2400" dirty="0" smtClean="0">
                  <a:latin typeface="Candara" pitchFamily="34" charset="0"/>
                </a:rPr>
                <a:t> half </a:t>
              </a:r>
              <a:r>
                <a:rPr lang="de-DE" sz="2400" dirty="0" err="1" smtClean="0">
                  <a:latin typeface="Candara" pitchFamily="34" charset="0"/>
                </a:rPr>
                <a:t>of</a:t>
              </a:r>
              <a:r>
                <a:rPr lang="de-DE" sz="2400" dirty="0" smtClean="0">
                  <a:latin typeface="Candara" pitchFamily="34" charset="0"/>
                </a:rPr>
                <a:t> 21</a:t>
              </a:r>
              <a:r>
                <a:rPr lang="de-DE" sz="2400" baseline="30000" dirty="0" smtClean="0">
                  <a:latin typeface="Candara" pitchFamily="34" charset="0"/>
                </a:rPr>
                <a:t>st </a:t>
              </a:r>
              <a:r>
                <a:rPr lang="de-DE" sz="2400" dirty="0" err="1" smtClean="0">
                  <a:latin typeface="Candara" pitchFamily="34" charset="0"/>
                </a:rPr>
                <a:t>century</a:t>
              </a:r>
              <a:r>
                <a:rPr lang="de-DE" sz="2400" dirty="0" smtClean="0">
                  <a:latin typeface="Candara" pitchFamily="34" charset="0"/>
                </a:rPr>
                <a:t> </a:t>
              </a:r>
            </a:p>
          </p:txBody>
        </p:sp>
        <p:sp>
          <p:nvSpPr>
            <p:cNvPr id="8" name="Ellipse 7"/>
            <p:cNvSpPr/>
            <p:nvPr/>
          </p:nvSpPr>
          <p:spPr>
            <a:xfrm>
              <a:off x="5652120" y="1736812"/>
              <a:ext cx="1908212" cy="1332148"/>
            </a:xfrm>
            <a:prstGeom prst="ellipse">
              <a:avLst/>
            </a:prstGeom>
            <a:noFill/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0" y="224644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227665" y="6109555"/>
            <a:ext cx="2004075" cy="307777"/>
          </a:xfrm>
          <a:prstGeom prst="rect">
            <a:avLst/>
          </a:prstGeom>
          <a:solidFill>
            <a:srgbClr val="FFFFCC"/>
          </a:soli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1400" i="1"/>
            </a:lvl1pPr>
          </a:lstStyle>
          <a:p>
            <a:r>
              <a:rPr lang="de-DE" dirty="0" err="1" smtClean="0"/>
              <a:t>Langematz</a:t>
            </a:r>
            <a:r>
              <a:rPr lang="de-DE" dirty="0" smtClean="0"/>
              <a:t> </a:t>
            </a:r>
            <a:r>
              <a:rPr lang="de-DE" dirty="0"/>
              <a:t>et al., </a:t>
            </a:r>
            <a:r>
              <a:rPr lang="de-DE" dirty="0" smtClean="0"/>
              <a:t>2014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420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11860" y="154377"/>
            <a:ext cx="2504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 smtClean="0">
                <a:solidFill>
                  <a:srgbClr val="003399"/>
                </a:solidFill>
                <a:latin typeface="Candara" pitchFamily="34" charset="0"/>
              </a:rPr>
              <a:t>Conclusions</a:t>
            </a:r>
            <a:endParaRPr lang="de-DE" sz="3600" dirty="0" smtClean="0">
              <a:solidFill>
                <a:srgbClr val="003399"/>
              </a:solidFill>
              <a:latin typeface="Candara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588224" y="622802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solidFill>
                  <a:srgbClr val="003399"/>
                </a:solidFill>
                <a:latin typeface="Candara" pitchFamily="34" charset="0"/>
              </a:rPr>
              <a:t>Funded</a:t>
            </a:r>
            <a:r>
              <a:rPr lang="de-DE" sz="1800" dirty="0" smtClean="0">
                <a:solidFill>
                  <a:srgbClr val="003399"/>
                </a:solidFill>
                <a:latin typeface="Candara" pitchFamily="34" charset="0"/>
              </a:rPr>
              <a:t> </a:t>
            </a:r>
            <a:r>
              <a:rPr lang="de-DE" sz="1800" dirty="0" err="1" smtClean="0">
                <a:solidFill>
                  <a:srgbClr val="003399"/>
                </a:solidFill>
                <a:latin typeface="Candara" pitchFamily="34" charset="0"/>
              </a:rPr>
              <a:t>by</a:t>
            </a:r>
            <a:r>
              <a:rPr lang="de-DE" sz="1800" dirty="0" smtClean="0">
                <a:solidFill>
                  <a:srgbClr val="003399"/>
                </a:solidFill>
                <a:latin typeface="Candara" pitchFamily="34" charset="0"/>
              </a:rPr>
              <a:t> DFG</a:t>
            </a:r>
          </a:p>
        </p:txBody>
      </p:sp>
      <p:pic>
        <p:nvPicPr>
          <p:cNvPr id="1026" name="Picture 2" descr="C:\Ulrike\SHARP\logo\Logo-ne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1590" y="5661248"/>
            <a:ext cx="1200890" cy="625464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467544" y="908720"/>
            <a:ext cx="8388424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CCM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simulations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are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necessary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to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explain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observed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temperature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changes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and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disentangle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the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drivers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(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anthropogenic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,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natural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,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variability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and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trends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,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dynamical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vs.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chemical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effects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)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000066"/>
              </a:solidFill>
              <a:latin typeface="Candara" pitchFamily="34" charset="0"/>
            </a:endParaRP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In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particular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: </a:t>
            </a:r>
          </a:p>
          <a:p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	Tropical UTLS, TTL, 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(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  <a:sym typeface="Wingdings" panose="05000000000000000000" pitchFamily="2" charset="2"/>
              </a:rPr>
              <a:t> BDC)</a:t>
            </a:r>
            <a:endParaRPr lang="de-DE" sz="2400" dirty="0" smtClean="0">
              <a:solidFill>
                <a:srgbClr val="000066"/>
              </a:solidFill>
              <a:latin typeface="Candara" pitchFamily="34" charset="0"/>
            </a:endParaRPr>
          </a:p>
          <a:p>
            <a:r>
              <a:rPr lang="de-DE" sz="2400" dirty="0">
                <a:solidFill>
                  <a:srgbClr val="000066"/>
                </a:solidFill>
                <a:latin typeface="Candara" pitchFamily="34" charset="0"/>
              </a:rPr>
              <a:t>	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Arctic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and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Antarctic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stratosphere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(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  <a:sym typeface="Wingdings" panose="05000000000000000000" pitchFamily="2" charset="2"/>
              </a:rPr>
              <a:t>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  <a:sym typeface="Wingdings" panose="05000000000000000000" pitchFamily="2" charset="2"/>
              </a:rPr>
              <a:t>ozone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  <a:sym typeface="Wingdings" panose="05000000000000000000" pitchFamily="2" charset="2"/>
              </a:rPr>
              <a:t>loss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  <a:sym typeface="Wingdings" panose="05000000000000000000" pitchFamily="2" charset="2"/>
              </a:rPr>
              <a:t>, 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CCMI 	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project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)</a:t>
            </a:r>
          </a:p>
          <a:p>
            <a:r>
              <a:rPr lang="de-DE" sz="2400" dirty="0">
                <a:solidFill>
                  <a:srgbClr val="000066"/>
                </a:solidFill>
                <a:latin typeface="Candara" pitchFamily="34" charset="0"/>
              </a:rPr>
              <a:t>	</a:t>
            </a:r>
            <a:r>
              <a:rPr lang="de-DE" sz="2400" dirty="0" err="1">
                <a:solidFill>
                  <a:srgbClr val="000066"/>
                </a:solidFill>
                <a:latin typeface="Candara" pitchFamily="34" charset="0"/>
              </a:rPr>
              <a:t>M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esospheric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cooling</a:t>
            </a:r>
            <a:endParaRPr lang="de-DE" sz="2400" dirty="0" smtClean="0">
              <a:solidFill>
                <a:srgbClr val="000066"/>
              </a:solidFill>
              <a:latin typeface="Candara" pitchFamily="34" charset="0"/>
            </a:endParaRPr>
          </a:p>
          <a:p>
            <a:endParaRPr lang="de-DE" sz="2400" dirty="0">
              <a:solidFill>
                <a:srgbClr val="000066"/>
              </a:solidFill>
              <a:latin typeface="Candar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Future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projections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in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support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of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policy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makers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(CCMI, IPCC)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000066"/>
              </a:solidFill>
              <a:latin typeface="Candar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New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model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generation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in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development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: 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AO-CCMs</a:t>
            </a:r>
          </a:p>
          <a:p>
            <a:pPr marL="357188" indent="-357188"/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	(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atmosphere-ocean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 </a:t>
            </a:r>
            <a:r>
              <a:rPr lang="de-DE" sz="2400" dirty="0" err="1" smtClean="0">
                <a:solidFill>
                  <a:srgbClr val="000066"/>
                </a:solidFill>
                <a:latin typeface="Candara" pitchFamily="34" charset="0"/>
              </a:rPr>
              <a:t>interaction</a:t>
            </a:r>
            <a:r>
              <a:rPr lang="de-DE" sz="2400" dirty="0" smtClean="0">
                <a:solidFill>
                  <a:srgbClr val="000066"/>
                </a:solidFill>
                <a:latin typeface="Candara" pitchFamily="34" charset="0"/>
              </a:rPr>
              <a:t>) </a:t>
            </a:r>
            <a:endParaRPr lang="de-DE" sz="2200" dirty="0" smtClean="0">
              <a:solidFill>
                <a:srgbClr val="000066"/>
              </a:solidFill>
              <a:latin typeface="Candara" pitchFamily="34" charset="0"/>
            </a:endParaRPr>
          </a:p>
          <a:p>
            <a:pPr marL="630238" lvl="1" indent="-630238">
              <a:buFont typeface="Arial" pitchFamily="34" charset="0"/>
              <a:buChar char="•"/>
            </a:pPr>
            <a:endParaRPr lang="de-DE" sz="2200" dirty="0" smtClean="0">
              <a:solidFill>
                <a:srgbClr val="000066"/>
              </a:solidFill>
              <a:latin typeface="Candara" pitchFamily="34" charset="0"/>
            </a:endParaRPr>
          </a:p>
          <a:p>
            <a:pPr marL="355600" indent="-355600"/>
            <a:endParaRPr lang="de-DE" sz="2400" dirty="0" smtClean="0">
              <a:solidFill>
                <a:srgbClr val="000066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83568" y="1556792"/>
            <a:ext cx="8028892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>
              <a:spcAft>
                <a:spcPts val="1200"/>
              </a:spcAft>
              <a:buClr>
                <a:srgbClr val="000000"/>
              </a:buClr>
              <a:defRPr/>
            </a:pPr>
            <a:r>
              <a:rPr lang="de-DE" sz="3200" b="1" dirty="0" smtClean="0">
                <a:solidFill>
                  <a:srgbClr val="000000"/>
                </a:solidFill>
                <a:latin typeface="Candara" pitchFamily="34" charset="0"/>
              </a:rPr>
              <a:t>EMAC CCM</a:t>
            </a:r>
            <a:endParaRPr lang="de-DE" sz="3200" dirty="0" smtClean="0">
              <a:solidFill>
                <a:srgbClr val="000000"/>
              </a:solidFill>
              <a:latin typeface="Candara" pitchFamily="34" charset="0"/>
            </a:endParaRPr>
          </a:p>
          <a:p>
            <a:pPr marL="355600" indent="-355600"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ECHAM/</a:t>
            </a:r>
            <a:r>
              <a:rPr lang="en-US" sz="2400" dirty="0" err="1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MESSy</a:t>
            </a:r>
            <a:r>
              <a:rPr lang="en-US" sz="2400" dirty="0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 Atmospheric Chemistry model (EMAC)</a:t>
            </a:r>
          </a:p>
          <a:p>
            <a:pPr marL="355600" indent="-355600"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400" dirty="0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Jöckel</a:t>
            </a:r>
            <a:r>
              <a:rPr lang="en-US" sz="2000" dirty="0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 et al., 2006;)</a:t>
            </a:r>
          </a:p>
          <a:p>
            <a:pPr marL="355600" indent="-35560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Modular Earth </a:t>
            </a:r>
            <a:r>
              <a:rPr lang="en-US" sz="2400" dirty="0" err="1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Submodel</a:t>
            </a:r>
            <a:r>
              <a:rPr lang="en-US" sz="2400" dirty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 System (</a:t>
            </a:r>
            <a:r>
              <a:rPr lang="en-US" sz="2400" dirty="0" err="1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MESSy</a:t>
            </a:r>
            <a:r>
              <a:rPr lang="en-US" sz="2400" dirty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)</a:t>
            </a:r>
          </a:p>
          <a:p>
            <a:pPr marL="355600" indent="-35560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ECHAM5 atmospheric model </a:t>
            </a:r>
            <a:r>
              <a:rPr lang="en-US" sz="2000" dirty="0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(Röckner </a:t>
            </a:r>
            <a:r>
              <a:rPr lang="en-US" sz="2000" dirty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et al., </a:t>
            </a:r>
            <a:r>
              <a:rPr lang="en-US" sz="2000" dirty="0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2006)</a:t>
            </a:r>
            <a:endParaRPr lang="en-US" sz="2400" dirty="0" smtClean="0">
              <a:solidFill>
                <a:srgbClr val="000000"/>
              </a:solidFill>
              <a:latin typeface="Candara" pitchFamily="34" charset="0"/>
              <a:cs typeface="Arial" pitchFamily="34" charset="0"/>
            </a:endParaRPr>
          </a:p>
          <a:p>
            <a:pPr marL="355600" indent="-35560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Interactive chemistry model </a:t>
            </a:r>
            <a:r>
              <a:rPr lang="en-US" sz="2000" dirty="0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MECCA (Sander et al., 2005)</a:t>
            </a:r>
          </a:p>
          <a:p>
            <a:pPr marL="355600" indent="-35560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Improved shortwave radiation scheme </a:t>
            </a:r>
            <a:r>
              <a:rPr lang="en-US" sz="2400" dirty="0" err="1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FUBRad</a:t>
            </a:r>
            <a:r>
              <a:rPr lang="en-US" sz="2400" dirty="0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Nissen</a:t>
            </a:r>
            <a:r>
              <a:rPr lang="en-US" sz="2000" dirty="0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 et al., 2007, </a:t>
            </a:r>
            <a:r>
              <a:rPr lang="en-US" sz="2000" dirty="0" err="1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Kunze</a:t>
            </a:r>
            <a:r>
              <a:rPr lang="en-US" sz="2000" dirty="0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 et al., 2012)</a:t>
            </a:r>
          </a:p>
          <a:p>
            <a:pPr marL="361950" lvl="1" indent="-3619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Resolution: T42 (2.8°x2.8°), L39 or L47 or L90 (top at 0.01 </a:t>
            </a:r>
            <a:r>
              <a:rPr lang="en-US" sz="2400" dirty="0" err="1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hPa</a:t>
            </a:r>
            <a:r>
              <a:rPr lang="en-US" sz="2400" dirty="0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, ~80 km)</a:t>
            </a:r>
          </a:p>
          <a:p>
            <a:pPr marL="361950" lvl="1" indent="-3619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ndara" pitchFamily="34" charset="0"/>
                <a:cs typeface="Arial" pitchFamily="34" charset="0"/>
              </a:rPr>
              <a:t>Coupled to MPI-OM ocean model</a:t>
            </a:r>
          </a:p>
          <a:p>
            <a:pPr marL="355600" indent="-355600">
              <a:spcAft>
                <a:spcPts val="1200"/>
              </a:spcAft>
              <a:buClr>
                <a:srgbClr val="000000"/>
              </a:buClr>
              <a:defRPr/>
            </a:pPr>
            <a:endParaRPr lang="de-DE" sz="2400" dirty="0" smtClean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167844" y="656692"/>
            <a:ext cx="24833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rgbClr val="2D2DB9"/>
                </a:solidFill>
                <a:latin typeface="Candara" pitchFamily="34" charset="0"/>
              </a:rPr>
              <a:t>The Model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92696"/>
            <a:ext cx="1013255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461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61669" y="1552784"/>
            <a:ext cx="1785581" cy="816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5898" y="3951955"/>
            <a:ext cx="1492992" cy="1492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579202" y="5359066"/>
            <a:ext cx="1161215" cy="116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646723" y="1502822"/>
            <a:ext cx="2449460" cy="816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346196" y="2516438"/>
            <a:ext cx="2612083" cy="692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68501" y="2459291"/>
            <a:ext cx="2488319" cy="13933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16"/>
          <p:cNvSpPr/>
          <p:nvPr/>
        </p:nvSpPr>
        <p:spPr>
          <a:xfrm>
            <a:off x="1474706" y="114001"/>
            <a:ext cx="6194675" cy="96626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38" tIns="40819" rIns="81638" bIns="40819" anchor="t" anchorCtr="0" compatLnSpc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829452" algn="l"/>
                <a:tab pos="1658904" algn="l"/>
                <a:tab pos="2488356" algn="l"/>
                <a:tab pos="3317809" algn="l"/>
                <a:tab pos="4147260" algn="l"/>
                <a:tab pos="4976713" algn="l"/>
                <a:tab pos="5806165" algn="l"/>
                <a:tab pos="6635618" algn="l"/>
                <a:tab pos="7465069" algn="l"/>
                <a:tab pos="8294521" algn="l"/>
                <a:tab pos="9123974" algn="l"/>
              </a:tabLst>
            </a:pPr>
            <a:r>
              <a:rPr lang="de-DE" sz="2540" b="1">
                <a:solidFill>
                  <a:srgbClr val="000000"/>
                </a:solidFill>
                <a:latin typeface="Arial" pitchFamily="18"/>
                <a:ea typeface="ヒラギノ角ゴ Pro W3" pitchFamily="2"/>
                <a:cs typeface="ヒラギノ角ゴ Pro W3" pitchFamily="2"/>
              </a:rPr>
              <a:t>The </a:t>
            </a:r>
            <a:r>
              <a:rPr lang="de-DE" sz="2540" b="1">
                <a:solidFill>
                  <a:srgbClr val="0000FF"/>
                </a:solidFill>
                <a:latin typeface="Arial" pitchFamily="18"/>
                <a:ea typeface="ヒラギノ角ゴ Pro W3" pitchFamily="2"/>
                <a:cs typeface="ヒラギノ角ゴ Pro W3" pitchFamily="2"/>
              </a:rPr>
              <a:t>MESSy</a:t>
            </a:r>
            <a:r>
              <a:rPr lang="de-DE" sz="2540" b="1">
                <a:solidFill>
                  <a:srgbClr val="000000"/>
                </a:solidFill>
                <a:latin typeface="Arial" pitchFamily="18"/>
                <a:ea typeface="ヒラギノ角ゴ Pro W3" pitchFamily="2"/>
                <a:cs typeface="ヒラギノ角ゴ Pro W3" pitchFamily="2"/>
              </a:rPr>
              <a:t> Consortium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829452" algn="l"/>
                <a:tab pos="1658904" algn="l"/>
                <a:tab pos="2488356" algn="l"/>
                <a:tab pos="3317809" algn="l"/>
                <a:tab pos="4147260" algn="l"/>
                <a:tab pos="4976713" algn="l"/>
                <a:tab pos="5806165" algn="l"/>
                <a:tab pos="6635618" algn="l"/>
                <a:tab pos="7465069" algn="l"/>
                <a:tab pos="8294521" algn="l"/>
                <a:tab pos="9123974" algn="l"/>
              </a:tabLst>
            </a:pPr>
            <a:r>
              <a:rPr lang="de-DE" sz="2540" b="1">
                <a:solidFill>
                  <a:srgbClr val="000000"/>
                </a:solidFill>
                <a:latin typeface="Arial" pitchFamily="18"/>
                <a:ea typeface="ヒラギノ角ゴ Pro W3" pitchFamily="2"/>
                <a:cs typeface="ヒラギノ角ゴ Pro W3" pitchFamily="2"/>
              </a:rPr>
              <a:t>(</a:t>
            </a:r>
            <a:r>
              <a:rPr lang="de-DE" sz="2540" b="1">
                <a:solidFill>
                  <a:srgbClr val="0000FF"/>
                </a:solidFill>
                <a:latin typeface="Arial" pitchFamily="18"/>
                <a:ea typeface="ヒラギノ角ゴ Pro W3" pitchFamily="2"/>
                <a:cs typeface="ヒラギノ角ゴ Pro W3" pitchFamily="2"/>
              </a:rPr>
              <a:t>M</a:t>
            </a:r>
            <a:r>
              <a:rPr lang="de-DE" sz="2540" b="1">
                <a:solidFill>
                  <a:srgbClr val="000000"/>
                </a:solidFill>
                <a:latin typeface="Arial" pitchFamily="18"/>
                <a:ea typeface="ヒラギノ角ゴ Pro W3" pitchFamily="2"/>
                <a:cs typeface="ヒラギノ角ゴ Pro W3" pitchFamily="2"/>
              </a:rPr>
              <a:t>odular </a:t>
            </a:r>
            <a:r>
              <a:rPr lang="de-DE" sz="2540" b="1">
                <a:solidFill>
                  <a:srgbClr val="0000FF"/>
                </a:solidFill>
                <a:latin typeface="Arial" pitchFamily="18"/>
                <a:ea typeface="ヒラギノ角ゴ Pro W3" pitchFamily="2"/>
                <a:cs typeface="ヒラギノ角ゴ Pro W3" pitchFamily="2"/>
              </a:rPr>
              <a:t>E</a:t>
            </a:r>
            <a:r>
              <a:rPr lang="de-DE" sz="2540" b="1">
                <a:solidFill>
                  <a:srgbClr val="000000"/>
                </a:solidFill>
                <a:latin typeface="Arial" pitchFamily="18"/>
                <a:ea typeface="ヒラギノ角ゴ Pro W3" pitchFamily="2"/>
                <a:cs typeface="ヒラギノ角ゴ Pro W3" pitchFamily="2"/>
              </a:rPr>
              <a:t>arth </a:t>
            </a:r>
            <a:r>
              <a:rPr lang="de-DE" sz="2540" b="1">
                <a:solidFill>
                  <a:srgbClr val="0000FF"/>
                </a:solidFill>
                <a:latin typeface="Arial" pitchFamily="18"/>
                <a:ea typeface="ヒラギノ角ゴ Pro W3" pitchFamily="2"/>
                <a:cs typeface="ヒラギノ角ゴ Pro W3" pitchFamily="2"/>
              </a:rPr>
              <a:t>S</a:t>
            </a:r>
            <a:r>
              <a:rPr lang="de-DE" sz="2540" b="1">
                <a:solidFill>
                  <a:srgbClr val="000000"/>
                </a:solidFill>
                <a:latin typeface="Arial" pitchFamily="18"/>
                <a:ea typeface="ヒラギノ角ゴ Pro W3" pitchFamily="2"/>
                <a:cs typeface="ヒラギノ角ゴ Pro W3" pitchFamily="2"/>
              </a:rPr>
              <a:t>ubmodel </a:t>
            </a:r>
            <a:r>
              <a:rPr lang="de-DE" sz="2540" b="1">
                <a:solidFill>
                  <a:srgbClr val="0000FF"/>
                </a:solidFill>
                <a:latin typeface="Arial" pitchFamily="18"/>
                <a:ea typeface="ヒラギノ角ゴ Pro W3" pitchFamily="2"/>
                <a:cs typeface="ヒラギノ角ゴ Pro W3" pitchFamily="2"/>
              </a:rPr>
              <a:t>Sy</a:t>
            </a:r>
            <a:r>
              <a:rPr lang="de-DE" sz="2540" b="1">
                <a:solidFill>
                  <a:srgbClr val="000000"/>
                </a:solidFill>
                <a:latin typeface="Arial" pitchFamily="18"/>
                <a:ea typeface="ヒラギノ角ゴ Pro W3" pitchFamily="2"/>
                <a:cs typeface="ヒラギノ角ゴ Pro W3" pitchFamily="2"/>
              </a:rPr>
              <a:t>stem)</a:t>
            </a:r>
          </a:p>
        </p:txBody>
      </p:sp>
      <p:pic>
        <p:nvPicPr>
          <p:cNvPr id="9" name="Picture 17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3918614" y="1028018"/>
            <a:ext cx="1306205" cy="1094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8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6564333" y="3497397"/>
            <a:ext cx="2488319" cy="771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"/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3659659" y="2527867"/>
            <a:ext cx="1824441" cy="1802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6652500" y="4487499"/>
            <a:ext cx="2090254" cy="870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833511" y="5495563"/>
            <a:ext cx="2156543" cy="123599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grpSp>
        <p:nvGrpSpPr>
          <p:cNvPr id="14" name="Gruppieren 13"/>
          <p:cNvGrpSpPr/>
          <p:nvPr/>
        </p:nvGrpSpPr>
        <p:grpSpPr>
          <a:xfrm>
            <a:off x="3134891" y="5603981"/>
            <a:ext cx="2589551" cy="1105020"/>
            <a:chOff x="3455999" y="6177600"/>
            <a:chExt cx="2854800" cy="1218207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3455999" y="6177600"/>
              <a:ext cx="2852999" cy="10425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feld 15"/>
            <p:cNvSpPr txBox="1"/>
            <p:nvPr/>
          </p:nvSpPr>
          <p:spPr>
            <a:xfrm>
              <a:off x="3455999" y="7151040"/>
              <a:ext cx="2854800" cy="2447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lIns="81638" tIns="40819" rIns="81638" bIns="40819" anchorCtr="0" compatLnSpc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829452" algn="l"/>
                  <a:tab pos="1658904" algn="l"/>
                  <a:tab pos="2488356" algn="l"/>
                  <a:tab pos="3317809" algn="l"/>
                  <a:tab pos="4147260" algn="l"/>
                  <a:tab pos="4976713" algn="l"/>
                  <a:tab pos="5806165" algn="l"/>
                  <a:tab pos="6635618" algn="l"/>
                  <a:tab pos="7465069" algn="l"/>
                  <a:tab pos="8294521" algn="l"/>
                  <a:tab pos="9123974" algn="l"/>
                </a:tabLst>
              </a:pPr>
              <a:r>
                <a:rPr lang="en-US" sz="907">
                  <a:solidFill>
                    <a:srgbClr val="000000"/>
                  </a:solidFill>
                  <a:latin typeface="Arial" pitchFamily="18"/>
                  <a:ea typeface="ヒラギノ角ゴ Pro W3" pitchFamily="2"/>
                  <a:cs typeface="ヒラギノ角ゴ Pro W3" pitchFamily="2"/>
                </a:rPr>
                <a:t>Institute for Hydrobiology and Fisheries Science</a:t>
              </a:r>
            </a:p>
          </p:txBody>
        </p:sp>
      </p:grpSp>
      <p:pic>
        <p:nvPicPr>
          <p:cNvPr id="17" name="Grafik 16"/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4613188" y="4664491"/>
            <a:ext cx="1745089" cy="872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2736173" y="4353288"/>
            <a:ext cx="1410047" cy="12523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3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3" y="5266912"/>
            <a:ext cx="1546167" cy="46634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373216"/>
            <a:ext cx="758121" cy="34664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944" y="5332187"/>
            <a:ext cx="1143000" cy="38147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56" y="4998925"/>
            <a:ext cx="762000" cy="76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86" y="5935683"/>
            <a:ext cx="1174090" cy="33606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735" y="5409891"/>
            <a:ext cx="1224465" cy="32336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634" y="5223715"/>
            <a:ext cx="978694" cy="53721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19" y="5760925"/>
            <a:ext cx="638253" cy="63825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61" y="5876692"/>
            <a:ext cx="973455" cy="40671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33" y="5810302"/>
            <a:ext cx="948235" cy="53949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80" y="5876692"/>
            <a:ext cx="1120140" cy="41148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00" y="5267101"/>
            <a:ext cx="1347788" cy="538163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539552" y="488285"/>
            <a:ext cx="824424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3200" dirty="0" smtClean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de-DE" sz="3200" dirty="0" smtClean="0">
                <a:solidFill>
                  <a:prstClr val="black"/>
                </a:solidFill>
                <a:cs typeface="Arial" pitchFamily="34" charset="0"/>
              </a:rPr>
              <a:t>arth </a:t>
            </a:r>
            <a:r>
              <a:rPr lang="de-DE" sz="3200" dirty="0" smtClean="0">
                <a:solidFill>
                  <a:srgbClr val="FF0000"/>
                </a:solidFill>
                <a:cs typeface="Arial" pitchFamily="34" charset="0"/>
              </a:rPr>
              <a:t>S</a:t>
            </a:r>
            <a:r>
              <a:rPr lang="de-DE" sz="3200" dirty="0" smtClean="0">
                <a:solidFill>
                  <a:prstClr val="black"/>
                </a:solidFill>
                <a:cs typeface="Arial" pitchFamily="34" charset="0"/>
              </a:rPr>
              <a:t>ystem </a:t>
            </a:r>
            <a:r>
              <a:rPr lang="de-DE" sz="3200" dirty="0" smtClean="0">
                <a:solidFill>
                  <a:srgbClr val="FF0000"/>
                </a:solidFill>
                <a:cs typeface="Arial" pitchFamily="34" charset="0"/>
              </a:rPr>
              <a:t>C</a:t>
            </a:r>
            <a:r>
              <a:rPr lang="de-DE" sz="3200" dirty="0" smtClean="0">
                <a:solidFill>
                  <a:prstClr val="black"/>
                </a:solidFill>
                <a:cs typeface="Arial" pitchFamily="34" charset="0"/>
              </a:rPr>
              <a:t>hemistry </a:t>
            </a:r>
            <a:r>
              <a:rPr lang="de-DE" sz="3200" dirty="0" smtClean="0">
                <a:solidFill>
                  <a:srgbClr val="FF0000"/>
                </a:solidFill>
                <a:cs typeface="Arial" pitchFamily="34" charset="0"/>
              </a:rPr>
              <a:t>I</a:t>
            </a:r>
            <a:r>
              <a:rPr lang="de-DE" sz="3200" dirty="0" smtClean="0">
                <a:solidFill>
                  <a:prstClr val="black"/>
                </a:solidFill>
                <a:cs typeface="Arial" pitchFamily="34" charset="0"/>
              </a:rPr>
              <a:t>ntegrated </a:t>
            </a:r>
            <a:r>
              <a:rPr lang="de-DE" sz="3200" dirty="0" err="1" smtClean="0">
                <a:solidFill>
                  <a:srgbClr val="FF0000"/>
                </a:solidFill>
                <a:cs typeface="Arial" pitchFamily="34" charset="0"/>
              </a:rPr>
              <a:t>Mo</a:t>
            </a:r>
            <a:r>
              <a:rPr lang="de-DE" sz="3200" dirty="0" err="1" smtClean="0">
                <a:solidFill>
                  <a:prstClr val="black"/>
                </a:solidFill>
                <a:cs typeface="Arial" pitchFamily="34" charset="0"/>
              </a:rPr>
              <a:t>delling</a:t>
            </a:r>
            <a:endParaRPr lang="de-DE" sz="3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48880"/>
            <a:ext cx="4490426" cy="2520000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539552" y="1160748"/>
            <a:ext cx="7649530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prstClr val="black"/>
                </a:solidFill>
                <a:cs typeface="Arial" pitchFamily="34" charset="0"/>
              </a:rPr>
              <a:t>joined </a:t>
            </a:r>
            <a:r>
              <a:rPr lang="de-DE" sz="1800" dirty="0" err="1">
                <a:solidFill>
                  <a:prstClr val="black"/>
                </a:solidFill>
                <a:cs typeface="Arial" pitchFamily="34" charset="0"/>
              </a:rPr>
              <a:t>activity</a:t>
            </a:r>
            <a:r>
              <a:rPr lang="de-DE" sz="18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de-DE" sz="1800" dirty="0" err="1">
                <a:solidFill>
                  <a:prstClr val="black"/>
                </a:solidFill>
                <a:cs typeface="Arial" pitchFamily="34" charset="0"/>
              </a:rPr>
              <a:t>within</a:t>
            </a:r>
            <a:r>
              <a:rPr lang="de-DE" sz="18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de-DE" sz="1800" dirty="0" err="1">
                <a:solidFill>
                  <a:prstClr val="black"/>
                </a:solidFill>
                <a:cs typeface="Arial" pitchFamily="34" charset="0"/>
              </a:rPr>
              <a:t>the</a:t>
            </a:r>
            <a:r>
              <a:rPr lang="de-DE" sz="18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de-DE" sz="1800" dirty="0" err="1">
                <a:solidFill>
                  <a:prstClr val="black"/>
                </a:solidFill>
                <a:cs typeface="Arial" pitchFamily="34" charset="0"/>
              </a:rPr>
              <a:t>MESSy</a:t>
            </a:r>
            <a:r>
              <a:rPr lang="de-DE" sz="18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de-DE" sz="1800" dirty="0" err="1">
                <a:solidFill>
                  <a:prstClr val="black"/>
                </a:solidFill>
                <a:cs typeface="Arial" pitchFamily="34" charset="0"/>
              </a:rPr>
              <a:t>Consortium</a:t>
            </a:r>
            <a:endParaRPr lang="de-DE" sz="18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prstClr val="black"/>
                </a:solidFill>
                <a:cs typeface="Arial" pitchFamily="34" charset="0"/>
              </a:rPr>
              <a:t>several EMAC </a:t>
            </a:r>
            <a:r>
              <a:rPr lang="de-DE" sz="1800" dirty="0" err="1" smtClean="0">
                <a:solidFill>
                  <a:prstClr val="black"/>
                </a:solidFill>
                <a:cs typeface="Arial" pitchFamily="34" charset="0"/>
              </a:rPr>
              <a:t>simulations</a:t>
            </a:r>
            <a:r>
              <a:rPr lang="de-DE" sz="1800" dirty="0" smtClean="0">
                <a:solidFill>
                  <a:prstClr val="black"/>
                </a:solidFill>
                <a:cs typeface="Arial" pitchFamily="34" charset="0"/>
              </a:rPr>
              <a:t> 1960 – 2014 – 2100 in </a:t>
            </a:r>
            <a:r>
              <a:rPr lang="de-DE" sz="1800" dirty="0" err="1" smtClean="0">
                <a:solidFill>
                  <a:prstClr val="black"/>
                </a:solidFill>
                <a:cs typeface="Arial" pitchFamily="34" charset="0"/>
              </a:rPr>
              <a:t>various</a:t>
            </a:r>
            <a:r>
              <a:rPr lang="de-DE" sz="18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prstClr val="black"/>
                </a:solidFill>
                <a:cs typeface="Arial" pitchFamily="34" charset="0"/>
              </a:rPr>
              <a:t>model</a:t>
            </a:r>
            <a:r>
              <a:rPr lang="de-DE" sz="18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prstClr val="black"/>
                </a:solidFill>
                <a:cs typeface="Arial" pitchFamily="34" charset="0"/>
              </a:rPr>
              <a:t>setups</a:t>
            </a:r>
            <a:r>
              <a:rPr lang="de-DE" sz="1800" dirty="0" smtClean="0">
                <a:solidFill>
                  <a:prstClr val="black"/>
                </a:solidFill>
                <a:cs typeface="Arial" pitchFamily="34" charset="0"/>
              </a:rPr>
              <a:t>,</a:t>
            </a:r>
            <a:br>
              <a:rPr lang="de-DE" sz="1800" dirty="0" smtClean="0">
                <a:solidFill>
                  <a:prstClr val="black"/>
                </a:solidFill>
                <a:cs typeface="Arial" pitchFamily="34" charset="0"/>
              </a:rPr>
            </a:br>
            <a:r>
              <a:rPr lang="de-DE" sz="1800" dirty="0" smtClean="0">
                <a:solidFill>
                  <a:prstClr val="black"/>
                </a:solidFill>
                <a:cs typeface="Arial" pitchFamily="34" charset="0"/>
              </a:rPr>
              <a:t>(still </a:t>
            </a:r>
            <a:r>
              <a:rPr lang="de-DE" sz="1800" dirty="0" err="1" smtClean="0">
                <a:solidFill>
                  <a:prstClr val="black"/>
                </a:solidFill>
                <a:cs typeface="Arial" pitchFamily="34" charset="0"/>
              </a:rPr>
              <a:t>ongoing</a:t>
            </a:r>
            <a:r>
              <a:rPr lang="de-DE" sz="1800" dirty="0" smtClean="0">
                <a:solidFill>
                  <a:prstClr val="black"/>
                </a:solidFill>
                <a:cs typeface="Arial" pitchFamily="34" charset="0"/>
              </a:rPr>
              <a:t>) </a:t>
            </a:r>
            <a:r>
              <a:rPr lang="de-DE" sz="1800" dirty="0" err="1" smtClean="0">
                <a:solidFill>
                  <a:prstClr val="black"/>
                </a:solidFill>
                <a:cs typeface="Arial" pitchFamily="34" charset="0"/>
              </a:rPr>
              <a:t>including</a:t>
            </a:r>
            <a:r>
              <a:rPr lang="de-DE" sz="1800" dirty="0" smtClean="0">
                <a:solidFill>
                  <a:prstClr val="black"/>
                </a:solidFill>
                <a:cs typeface="Arial" pitchFamily="34" charset="0"/>
              </a:rPr>
              <a:t> „</a:t>
            </a:r>
            <a:r>
              <a:rPr lang="de-DE" sz="1800" dirty="0" err="1" smtClean="0">
                <a:solidFill>
                  <a:prstClr val="black"/>
                </a:solidFill>
                <a:cs typeface="Arial" pitchFamily="34" charset="0"/>
              </a:rPr>
              <a:t>nudged</a:t>
            </a:r>
            <a:r>
              <a:rPr lang="de-DE" sz="1800" dirty="0" smtClean="0">
                <a:solidFill>
                  <a:prstClr val="black"/>
                </a:solidFill>
                <a:cs typeface="Arial" pitchFamily="34" charset="0"/>
              </a:rPr>
              <a:t>“ </a:t>
            </a:r>
            <a:r>
              <a:rPr lang="de-DE" sz="1800" dirty="0" err="1" smtClean="0">
                <a:solidFill>
                  <a:prstClr val="black"/>
                </a:solidFill>
                <a:cs typeface="Arial" pitchFamily="34" charset="0"/>
              </a:rPr>
              <a:t>hind-cast</a:t>
            </a:r>
            <a:r>
              <a:rPr lang="de-DE" sz="18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prstClr val="black"/>
                </a:solidFill>
                <a:cs typeface="Arial" pitchFamily="34" charset="0"/>
              </a:rPr>
              <a:t>simulations</a:t>
            </a:r>
            <a:endParaRPr lang="de-DE" sz="18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220072" y="2420888"/>
            <a:ext cx="3399970" cy="22775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cs typeface="Arial" pitchFamily="34" charset="0"/>
              </a:rPr>
              <a:t>~ 6 Million CPU-</a:t>
            </a:r>
            <a:r>
              <a:rPr lang="de-DE" dirty="0" err="1" smtClean="0">
                <a:solidFill>
                  <a:prstClr val="black"/>
                </a:solidFill>
                <a:cs typeface="Arial" pitchFamily="34" charset="0"/>
              </a:rPr>
              <a:t>hours</a:t>
            </a:r>
            <a:r>
              <a:rPr lang="de-DE" dirty="0" smtClean="0">
                <a:solidFill>
                  <a:prstClr val="black"/>
                </a:solidFill>
                <a:cs typeface="Arial" pitchFamily="34" charset="0"/>
              </a:rPr>
              <a:t> at DKRZ</a:t>
            </a:r>
            <a:br>
              <a:rPr lang="de-DE" dirty="0" smtClean="0">
                <a:solidFill>
                  <a:prstClr val="black"/>
                </a:solidFill>
                <a:cs typeface="Arial" pitchFamily="34" charset="0"/>
              </a:rPr>
            </a:br>
            <a:r>
              <a:rPr lang="de-DE" dirty="0" smtClean="0">
                <a:solidFill>
                  <a:prstClr val="black"/>
                </a:solidFill>
                <a:cs typeface="Arial" pitchFamily="34" charset="0"/>
              </a:rPr>
              <a:t>„</a:t>
            </a:r>
            <a:r>
              <a:rPr lang="de-DE" dirty="0" err="1" smtClean="0">
                <a:solidFill>
                  <a:prstClr val="black"/>
                </a:solidFill>
                <a:cs typeface="Arial" pitchFamily="34" charset="0"/>
              </a:rPr>
              <a:t>blizzard</a:t>
            </a:r>
            <a:r>
              <a:rPr lang="de-DE" dirty="0" smtClean="0">
                <a:solidFill>
                  <a:prstClr val="black"/>
                </a:solidFill>
                <a:cs typeface="Arial" pitchFamily="34" charset="0"/>
              </a:rPr>
              <a:t>“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prstClr val="black"/>
                </a:solidFill>
                <a:cs typeface="Arial" pitchFamily="34" charset="0"/>
              </a:rPr>
              <a:t>estimated</a:t>
            </a:r>
            <a:r>
              <a:rPr lang="de-DE" dirty="0" smtClean="0">
                <a:solidFill>
                  <a:prstClr val="black"/>
                </a:solidFill>
                <a:cs typeface="Arial" pitchFamily="34" charset="0"/>
              </a:rPr>
              <a:t> ~ 2 </a:t>
            </a:r>
            <a:r>
              <a:rPr lang="de-DE" dirty="0" err="1" smtClean="0">
                <a:solidFill>
                  <a:prstClr val="black"/>
                </a:solidFill>
                <a:cs typeface="Arial" pitchFamily="34" charset="0"/>
              </a:rPr>
              <a:t>Peta</a:t>
            </a:r>
            <a:r>
              <a:rPr lang="de-DE" dirty="0" smtClean="0">
                <a:solidFill>
                  <a:prstClr val="black"/>
                </a:solidFill>
                <a:cs typeface="Arial" pitchFamily="34" charset="0"/>
              </a:rPr>
              <a:t>-Byte </a:t>
            </a:r>
            <a:r>
              <a:rPr lang="de-DE" dirty="0" err="1" smtClean="0">
                <a:solidFill>
                  <a:prstClr val="black"/>
                </a:solidFill>
                <a:cs typeface="Arial" pitchFamily="34" charset="0"/>
              </a:rPr>
              <a:t>raw</a:t>
            </a:r>
            <a:r>
              <a:rPr lang="de-DE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cs typeface="Arial" pitchFamily="34" charset="0"/>
              </a:rPr>
              <a:t>data</a:t>
            </a:r>
            <a:endParaRPr lang="de-DE" dirty="0" smtClean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prstClr val="black"/>
                </a:solidFill>
                <a:cs typeface="Arial" pitchFamily="34" charset="0"/>
              </a:rPr>
              <a:t>contribution</a:t>
            </a:r>
            <a:r>
              <a:rPr lang="de-DE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cs typeface="Arial" pitchFamily="34" charset="0"/>
              </a:rPr>
              <a:t>to</a:t>
            </a:r>
            <a:r>
              <a:rPr lang="de-DE" dirty="0" smtClean="0">
                <a:solidFill>
                  <a:prstClr val="black"/>
                </a:solidFill>
                <a:cs typeface="Arial" pitchFamily="34" charset="0"/>
              </a:rPr>
              <a:t> IGAC/SPARC</a:t>
            </a:r>
            <a:br>
              <a:rPr lang="de-DE" dirty="0" smtClean="0">
                <a:solidFill>
                  <a:prstClr val="black"/>
                </a:solidFill>
                <a:cs typeface="Arial" pitchFamily="34" charset="0"/>
              </a:rPr>
            </a:br>
            <a:r>
              <a:rPr lang="de-DE" dirty="0" smtClean="0">
                <a:solidFill>
                  <a:srgbClr val="4F81BD"/>
                </a:solidFill>
                <a:cs typeface="Arial" pitchFamily="34" charset="0"/>
              </a:rPr>
              <a:t>C</a:t>
            </a:r>
            <a:r>
              <a:rPr lang="de-DE" dirty="0" smtClean="0">
                <a:solidFill>
                  <a:prstClr val="black"/>
                </a:solidFill>
                <a:cs typeface="Arial" pitchFamily="34" charset="0"/>
              </a:rPr>
              <a:t>hemistry-</a:t>
            </a:r>
            <a:r>
              <a:rPr lang="de-DE" dirty="0" err="1" smtClean="0">
                <a:solidFill>
                  <a:srgbClr val="4F81BD"/>
                </a:solidFill>
                <a:cs typeface="Arial" pitchFamily="34" charset="0"/>
              </a:rPr>
              <a:t>C</a:t>
            </a:r>
            <a:r>
              <a:rPr lang="de-DE" dirty="0" err="1" smtClean="0">
                <a:solidFill>
                  <a:prstClr val="black"/>
                </a:solidFill>
                <a:cs typeface="Arial" pitchFamily="34" charset="0"/>
              </a:rPr>
              <a:t>limate</a:t>
            </a:r>
            <a:r>
              <a:rPr lang="de-DE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de-DE" dirty="0" smtClean="0">
                <a:solidFill>
                  <a:srgbClr val="4F81BD"/>
                </a:solidFill>
                <a:cs typeface="Arial" pitchFamily="34" charset="0"/>
              </a:rPr>
              <a:t>M</a:t>
            </a:r>
            <a:r>
              <a:rPr lang="de-DE" dirty="0" smtClean="0">
                <a:solidFill>
                  <a:prstClr val="black"/>
                </a:solidFill>
                <a:cs typeface="Arial" pitchFamily="34" charset="0"/>
              </a:rPr>
              <a:t>odel </a:t>
            </a:r>
            <a:r>
              <a:rPr lang="de-DE" dirty="0" smtClean="0">
                <a:solidFill>
                  <a:srgbClr val="4F81BD"/>
                </a:solidFill>
                <a:cs typeface="Arial" pitchFamily="34" charset="0"/>
              </a:rPr>
              <a:t>I</a:t>
            </a:r>
            <a:r>
              <a:rPr lang="de-DE" dirty="0" smtClean="0">
                <a:solidFill>
                  <a:prstClr val="black"/>
                </a:solidFill>
                <a:cs typeface="Arial" pitchFamily="34" charset="0"/>
              </a:rPr>
              <a:t>nitiative</a:t>
            </a:r>
            <a:br>
              <a:rPr lang="de-DE" dirty="0" smtClean="0">
                <a:solidFill>
                  <a:prstClr val="black"/>
                </a:solidFill>
                <a:cs typeface="Arial" pitchFamily="34" charset="0"/>
              </a:rPr>
            </a:br>
            <a:r>
              <a:rPr lang="de-DE" dirty="0" smtClean="0">
                <a:solidFill>
                  <a:prstClr val="black"/>
                </a:solidFill>
                <a:cs typeface="Arial" pitchFamily="34" charset="0"/>
              </a:rPr>
              <a:t>(international inter-</a:t>
            </a:r>
            <a:r>
              <a:rPr lang="de-DE" dirty="0" err="1" smtClean="0">
                <a:solidFill>
                  <a:prstClr val="black"/>
                </a:solidFill>
                <a:cs typeface="Arial" pitchFamily="34" charset="0"/>
              </a:rPr>
              <a:t>comparison</a:t>
            </a:r>
            <a:r>
              <a:rPr lang="de-DE" dirty="0" smtClean="0">
                <a:solidFill>
                  <a:prstClr val="black"/>
                </a:solidFill>
                <a:cs typeface="Arial" pitchFamily="34" charset="0"/>
              </a:rPr>
              <a:t>)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cs typeface="Arial" pitchFamily="34" charset="0"/>
                <a:sym typeface="Wingdings" panose="05000000000000000000" pitchFamily="2" charset="2"/>
              </a:rPr>
              <a:t> WMO </a:t>
            </a:r>
            <a:r>
              <a:rPr lang="de-DE" dirty="0" err="1">
                <a:solidFill>
                  <a:prstClr val="black"/>
                </a:solidFill>
                <a:cs typeface="Arial" pitchFamily="34" charset="0"/>
                <a:sym typeface="Wingdings" panose="05000000000000000000" pitchFamily="2" charset="2"/>
              </a:rPr>
              <a:t>O</a:t>
            </a:r>
            <a:r>
              <a:rPr lang="de-DE" dirty="0" err="1" smtClean="0">
                <a:solidFill>
                  <a:prstClr val="black"/>
                </a:solidFill>
                <a:cs typeface="Arial" pitchFamily="34" charset="0"/>
                <a:sym typeface="Wingdings" panose="05000000000000000000" pitchFamily="2" charset="2"/>
              </a:rPr>
              <a:t>zone</a:t>
            </a:r>
            <a:r>
              <a:rPr lang="de-DE" dirty="0" smtClean="0">
                <a:solidFill>
                  <a:prstClr val="black"/>
                </a:solidFill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de-DE" dirty="0">
                <a:solidFill>
                  <a:prstClr val="black"/>
                </a:solidFill>
                <a:cs typeface="Arial" pitchFamily="34" charset="0"/>
                <a:sym typeface="Wingdings" panose="05000000000000000000" pitchFamily="2" charset="2"/>
              </a:rPr>
              <a:t>A</a:t>
            </a:r>
            <a:r>
              <a:rPr lang="de-DE" dirty="0" smtClean="0">
                <a:solidFill>
                  <a:prstClr val="black"/>
                </a:solidFill>
                <a:cs typeface="Arial" pitchFamily="34" charset="0"/>
                <a:sym typeface="Wingdings" panose="05000000000000000000" pitchFamily="2" charset="2"/>
              </a:rPr>
              <a:t>ssessment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cs typeface="Arial" pitchFamily="34" charset="0"/>
                <a:sym typeface="Wingdings" panose="05000000000000000000" pitchFamily="2" charset="2"/>
              </a:rPr>
              <a:t> IPCC</a:t>
            </a:r>
            <a:endParaRPr lang="de-DE" dirty="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3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43508" y="2960948"/>
            <a:ext cx="892899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1800"/>
              </a:spcAft>
              <a:buBlip>
                <a:blip r:embed="rId3"/>
              </a:buBlip>
              <a:defRPr/>
            </a:pPr>
            <a:r>
              <a:rPr lang="de-DE" sz="4000" kern="0" dirty="0">
                <a:solidFill>
                  <a:prstClr val="black"/>
                </a:solidFill>
                <a:latin typeface="Candara" panose="020E0502030303020204" pitchFamily="34" charset="0"/>
              </a:rPr>
              <a:t>Comparison </a:t>
            </a:r>
            <a:r>
              <a:rPr lang="de-DE" sz="4000" kern="0" dirty="0" err="1">
                <a:solidFill>
                  <a:prstClr val="black"/>
                </a:solidFill>
                <a:latin typeface="Candara" panose="020E0502030303020204" pitchFamily="34" charset="0"/>
              </a:rPr>
              <a:t>of</a:t>
            </a:r>
            <a:r>
              <a:rPr lang="de-DE" sz="4000" kern="0" dirty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  <a:r>
              <a:rPr lang="de-DE" sz="4000" kern="0" dirty="0" err="1">
                <a:solidFill>
                  <a:prstClr val="black"/>
                </a:solidFill>
                <a:latin typeface="Candara" panose="020E0502030303020204" pitchFamily="34" charset="0"/>
              </a:rPr>
              <a:t>modeled</a:t>
            </a:r>
            <a:r>
              <a:rPr lang="de-DE" sz="4000" kern="0" dirty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  <a:r>
              <a:rPr lang="de-DE" sz="4000" kern="0" dirty="0" err="1">
                <a:solidFill>
                  <a:prstClr val="black"/>
                </a:solidFill>
                <a:latin typeface="Candara" panose="020E0502030303020204" pitchFamily="34" charset="0"/>
              </a:rPr>
              <a:t>stratospheric</a:t>
            </a:r>
            <a:r>
              <a:rPr lang="de-DE" sz="4000" kern="0" dirty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  <a:r>
              <a:rPr lang="de-DE" sz="4000" kern="0" dirty="0" err="1">
                <a:solidFill>
                  <a:prstClr val="black"/>
                </a:solidFill>
                <a:latin typeface="Candara" panose="020E0502030303020204" pitchFamily="34" charset="0"/>
              </a:rPr>
              <a:t>temperature</a:t>
            </a:r>
            <a:r>
              <a:rPr lang="de-DE" sz="4000" kern="0" dirty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  <a:r>
              <a:rPr lang="de-DE" sz="4000" kern="0" dirty="0" err="1">
                <a:solidFill>
                  <a:prstClr val="black"/>
                </a:solidFill>
                <a:latin typeface="Candara" panose="020E0502030303020204" pitchFamily="34" charset="0"/>
              </a:rPr>
              <a:t>changes</a:t>
            </a:r>
            <a:r>
              <a:rPr lang="de-DE" sz="4000" kern="0" dirty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  <a:r>
              <a:rPr lang="de-DE" sz="4000" kern="0" dirty="0" err="1">
                <a:solidFill>
                  <a:prstClr val="black"/>
                </a:solidFill>
                <a:latin typeface="Candara" panose="020E0502030303020204" pitchFamily="34" charset="0"/>
              </a:rPr>
              <a:t>with</a:t>
            </a:r>
            <a:r>
              <a:rPr lang="de-DE" sz="4000" kern="0" dirty="0">
                <a:solidFill>
                  <a:prstClr val="black"/>
                </a:solidFill>
                <a:latin typeface="Candara" panose="020E0502030303020204" pitchFamily="34" charset="0"/>
              </a:rPr>
              <a:t> </a:t>
            </a:r>
            <a:r>
              <a:rPr lang="de-DE" sz="4000" kern="0" dirty="0" err="1" smtClean="0">
                <a:solidFill>
                  <a:prstClr val="black"/>
                </a:solidFill>
                <a:latin typeface="Candara" panose="020E0502030303020204" pitchFamily="34" charset="0"/>
              </a:rPr>
              <a:t>observations</a:t>
            </a:r>
            <a:endParaRPr lang="de-DE" sz="4000" kern="0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 marL="628650" lvl="0" indent="-628650"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de-DE" sz="4000" kern="0" dirty="0" smtClean="0">
                <a:solidFill>
                  <a:prstClr val="black"/>
                </a:solidFill>
                <a:latin typeface="Candara" panose="020E0502030303020204" pitchFamily="34" charset="0"/>
              </a:rPr>
              <a:t>	</a:t>
            </a:r>
            <a:r>
              <a:rPr lang="de-DE" sz="2400" kern="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based</a:t>
            </a:r>
            <a:r>
              <a:rPr lang="de-DE" sz="2400" kern="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on </a:t>
            </a:r>
            <a:r>
              <a:rPr lang="de-DE" sz="2400" kern="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new</a:t>
            </a:r>
            <a:r>
              <a:rPr lang="de-DE" sz="2400" kern="0" dirty="0">
                <a:solidFill>
                  <a:srgbClr val="2D2DB9"/>
                </a:solidFill>
                <a:latin typeface="Candara" panose="020E0502030303020204" pitchFamily="34" charset="0"/>
              </a:rPr>
              <a:t> </a:t>
            </a:r>
            <a:r>
              <a:rPr lang="de-DE" sz="2400" kern="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ESCiMo</a:t>
            </a:r>
            <a:r>
              <a:rPr lang="de-DE" sz="2400" kern="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</a:t>
            </a:r>
            <a:r>
              <a:rPr lang="de-DE" sz="2400" kern="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simulations</a:t>
            </a:r>
            <a:endParaRPr lang="de-DE" sz="2400" kern="0" dirty="0">
              <a:solidFill>
                <a:srgbClr val="2D2DB9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66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779" y="44624"/>
            <a:ext cx="5400517" cy="430887"/>
          </a:xfrm>
          <a:noFill/>
        </p:spPr>
        <p:txBody>
          <a:bodyPr wrap="none" rtlCol="0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sz="2800" b="0" dirty="0" err="1">
                <a:solidFill>
                  <a:srgbClr val="2D2DB9"/>
                </a:solidFill>
                <a:latin typeface="Candara" pitchFamily="34" charset="0"/>
                <a:ea typeface="+mn-ea"/>
                <a:cs typeface="+mn-cs"/>
              </a:rPr>
              <a:t>Past</a:t>
            </a:r>
            <a:r>
              <a:rPr lang="de-DE" sz="2800" b="0" dirty="0">
                <a:solidFill>
                  <a:srgbClr val="2D2DB9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de-DE" sz="2800" b="0" dirty="0" err="1">
                <a:solidFill>
                  <a:srgbClr val="2D2DB9"/>
                </a:solidFill>
                <a:latin typeface="Candara" pitchFamily="34" charset="0"/>
                <a:ea typeface="+mn-ea"/>
                <a:cs typeface="+mn-cs"/>
              </a:rPr>
              <a:t>trends</a:t>
            </a:r>
            <a:r>
              <a:rPr lang="de-DE" sz="2800" b="0" dirty="0">
                <a:solidFill>
                  <a:srgbClr val="2D2DB9"/>
                </a:solidFill>
                <a:latin typeface="Candara" pitchFamily="34" charset="0"/>
                <a:ea typeface="+mn-ea"/>
                <a:cs typeface="+mn-cs"/>
              </a:rPr>
              <a:t> in CCM EMAC: REF C1SD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087724" y="6381328"/>
            <a:ext cx="232756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Courtesy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: Martin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Dameris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201984" y="472026"/>
            <a:ext cx="8782955" cy="5691940"/>
            <a:chOff x="201984" y="472026"/>
            <a:chExt cx="8782955" cy="5691940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2" t="51071" r="12527" b="33199"/>
            <a:stretch/>
          </p:blipFill>
          <p:spPr>
            <a:xfrm>
              <a:off x="683568" y="4005064"/>
              <a:ext cx="7930990" cy="2158902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2" t="16952" r="12527" b="70432"/>
            <a:stretch/>
          </p:blipFill>
          <p:spPr>
            <a:xfrm>
              <a:off x="679446" y="548680"/>
              <a:ext cx="7930990" cy="1731495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2" t="34081" r="12527" b="53327"/>
            <a:stretch/>
          </p:blipFill>
          <p:spPr>
            <a:xfrm>
              <a:off x="679446" y="2280175"/>
              <a:ext cx="7930990" cy="1728192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 rot="16200000">
              <a:off x="8240825" y="1339097"/>
              <a:ext cx="1272784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400" dirty="0" err="1">
                  <a:cs typeface="Arial" pitchFamily="34" charset="0"/>
                </a:rPr>
                <a:t>p</a:t>
              </a:r>
              <a:r>
                <a:rPr lang="de-DE" sz="1400" dirty="0" err="1" smtClean="0">
                  <a:cs typeface="Arial" pitchFamily="34" charset="0"/>
                </a:rPr>
                <a:t>reliminary</a:t>
              </a:r>
              <a:r>
                <a:rPr lang="de-DE" sz="1400" dirty="0" smtClean="0">
                  <a:cs typeface="Arial" pitchFamily="34" charset="0"/>
                </a:rPr>
                <a:t> </a:t>
              </a:r>
              <a:r>
                <a:rPr lang="de-DE" sz="1400" dirty="0" err="1" smtClean="0">
                  <a:cs typeface="Arial" pitchFamily="34" charset="0"/>
                </a:rPr>
                <a:t>data</a:t>
              </a:r>
              <a:endParaRPr lang="de-DE" sz="1400" dirty="0" smtClean="0">
                <a:cs typeface="Arial" pitchFamily="34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 rot="16200000">
              <a:off x="-405713" y="1331657"/>
              <a:ext cx="1461619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Temperature [K]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 rot="16200000">
              <a:off x="-285649" y="2980530"/>
              <a:ext cx="122148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Ozone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[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ppbv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]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 rot="16200000">
              <a:off x="-554437" y="4717080"/>
              <a:ext cx="178613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Water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vapor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[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ppmv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]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1585119" y="472026"/>
              <a:ext cx="53860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b="1" dirty="0" smtClean="0">
                  <a:cs typeface="Arial" pitchFamily="34" charset="0"/>
                </a:rPr>
                <a:t>2,</a:t>
              </a:r>
              <a:r>
                <a:rPr lang="de-DE" sz="1200" b="1" dirty="0" smtClean="0">
                  <a:latin typeface="Arial" pitchFamily="34" charset="0"/>
                  <a:cs typeface="Arial" pitchFamily="34" charset="0"/>
                </a:rPr>
                <a:t>5 </a:t>
              </a:r>
              <a:r>
                <a:rPr lang="de-DE" sz="1200" b="1" dirty="0" err="1" smtClean="0">
                  <a:latin typeface="Arial" pitchFamily="34" charset="0"/>
                  <a:cs typeface="Arial" pitchFamily="34" charset="0"/>
                </a:rPr>
                <a:t>hPa</a:t>
              </a:r>
              <a:endParaRPr lang="de-DE" sz="1200" b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3601343" y="475511"/>
              <a:ext cx="53860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b="1" dirty="0" smtClean="0">
                  <a:latin typeface="Arial" pitchFamily="34" charset="0"/>
                  <a:cs typeface="Arial" pitchFamily="34" charset="0"/>
                </a:rPr>
                <a:t>1,5 </a:t>
              </a:r>
              <a:r>
                <a:rPr lang="de-DE" sz="1200" b="1" dirty="0" err="1" smtClean="0">
                  <a:latin typeface="Arial" pitchFamily="34" charset="0"/>
                  <a:cs typeface="Arial" pitchFamily="34" charset="0"/>
                </a:rPr>
                <a:t>hPa</a:t>
              </a:r>
              <a:endParaRPr lang="de-DE" sz="1200" b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5653571" y="475511"/>
              <a:ext cx="53860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b="1" dirty="0" smtClean="0">
                  <a:cs typeface="Arial" pitchFamily="34" charset="0"/>
                </a:rPr>
                <a:t>0,2</a:t>
              </a:r>
              <a:r>
                <a:rPr lang="de-DE" sz="12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00" b="1" dirty="0" err="1" smtClean="0">
                  <a:latin typeface="Arial" pitchFamily="34" charset="0"/>
                  <a:cs typeface="Arial" pitchFamily="34" charset="0"/>
                </a:rPr>
                <a:t>hPa</a:t>
              </a:r>
              <a:endParaRPr lang="de-DE" sz="1200" b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7654019" y="472026"/>
              <a:ext cx="62356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b="1" dirty="0" smtClean="0">
                  <a:latin typeface="Arial" pitchFamily="34" charset="0"/>
                  <a:cs typeface="Arial" pitchFamily="34" charset="0"/>
                </a:rPr>
                <a:t>0,05 </a:t>
              </a:r>
              <a:r>
                <a:rPr lang="de-DE" sz="1200" b="1" dirty="0" err="1" smtClean="0">
                  <a:latin typeface="Arial" pitchFamily="34" charset="0"/>
                  <a:cs typeface="Arial" pitchFamily="34" charset="0"/>
                </a:rPr>
                <a:t>hPa</a:t>
              </a:r>
              <a:endParaRPr lang="de-DE" sz="1200" b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766554" y="5757333"/>
              <a:ext cx="7756774" cy="360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200" dirty="0" err="1" smtClean="0">
                  <a:cs typeface="Arial" pitchFamily="34" charset="0"/>
                </a:rPr>
                <a:t>Tropics</a:t>
              </a:r>
              <a:r>
                <a:rPr lang="de-DE" sz="1200" dirty="0" smtClean="0">
                  <a:cs typeface="Arial" pitchFamily="34" charset="0"/>
                </a:rPr>
                <a:t>       </a:t>
              </a:r>
              <a:r>
                <a:rPr lang="de-DE" sz="1200" dirty="0" err="1" smtClean="0">
                  <a:solidFill>
                    <a:srgbClr val="00B050"/>
                  </a:solidFill>
                  <a:cs typeface="Arial" pitchFamily="34" charset="0"/>
                </a:rPr>
                <a:t>midlat</a:t>
              </a:r>
              <a:r>
                <a:rPr lang="de-DE" sz="1200" dirty="0" smtClean="0">
                  <a:solidFill>
                    <a:srgbClr val="00B050"/>
                  </a:solidFill>
                  <a:cs typeface="Arial" pitchFamily="34" charset="0"/>
                </a:rPr>
                <a:t> NH</a:t>
              </a:r>
              <a:r>
                <a:rPr lang="de-DE" sz="1200" dirty="0" smtClean="0">
                  <a:cs typeface="Arial" pitchFamily="34" charset="0"/>
                </a:rPr>
                <a:t>      </a:t>
              </a:r>
              <a:r>
                <a:rPr lang="de-DE" sz="1200" dirty="0" err="1" smtClean="0">
                  <a:solidFill>
                    <a:srgbClr val="FF0000"/>
                  </a:solidFill>
                  <a:cs typeface="Arial" pitchFamily="34" charset="0"/>
                </a:rPr>
                <a:t>midlat</a:t>
              </a:r>
              <a:r>
                <a:rPr lang="de-DE" sz="1200" dirty="0" smtClean="0">
                  <a:solidFill>
                    <a:srgbClr val="FF0000"/>
                  </a:solidFill>
                  <a:cs typeface="Arial" pitchFamily="34" charset="0"/>
                </a:rPr>
                <a:t> SH</a:t>
              </a:r>
              <a:r>
                <a:rPr lang="de-DE" sz="1200" dirty="0" smtClean="0">
                  <a:cs typeface="Arial" pitchFamily="34" charset="0"/>
                </a:rPr>
                <a:t>       </a:t>
              </a:r>
              <a:r>
                <a:rPr lang="de-DE" sz="1200" dirty="0" smtClean="0">
                  <a:solidFill>
                    <a:srgbClr val="FFC000"/>
                  </a:solidFill>
                  <a:cs typeface="Arial" pitchFamily="34" charset="0"/>
                </a:rPr>
                <a:t>pole </a:t>
              </a:r>
              <a:r>
                <a:rPr lang="de-DE" sz="1200" dirty="0">
                  <a:solidFill>
                    <a:srgbClr val="FFC000"/>
                  </a:solidFill>
                  <a:cs typeface="Arial" pitchFamily="34" charset="0"/>
                </a:rPr>
                <a:t>N</a:t>
              </a:r>
              <a:r>
                <a:rPr lang="de-DE" sz="1200" dirty="0" smtClean="0">
                  <a:solidFill>
                    <a:srgbClr val="FFC000"/>
                  </a:solidFill>
                  <a:cs typeface="Arial" pitchFamily="34" charset="0"/>
                </a:rPr>
                <a:t>H</a:t>
              </a:r>
              <a:r>
                <a:rPr lang="de-DE" sz="1200" dirty="0" smtClean="0">
                  <a:cs typeface="Arial" pitchFamily="34" charset="0"/>
                </a:rPr>
                <a:t>      </a:t>
              </a:r>
              <a:r>
                <a:rPr lang="de-DE" sz="1200" dirty="0" smtClean="0">
                  <a:solidFill>
                    <a:srgbClr val="003399"/>
                  </a:solidFill>
                  <a:cs typeface="Arial" pitchFamily="34" charset="0"/>
                </a:rPr>
                <a:t>pole 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23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14615" t="6670" r="11844" b="19217"/>
          <a:stretch/>
        </p:blipFill>
        <p:spPr>
          <a:xfrm>
            <a:off x="71500" y="1088740"/>
            <a:ext cx="6156684" cy="4896544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227665" y="6109555"/>
            <a:ext cx="1712328" cy="276999"/>
          </a:xfrm>
          <a:prstGeom prst="rect">
            <a:avLst/>
          </a:prstGeom>
          <a:solidFill>
            <a:srgbClr val="FFFFCC"/>
          </a:soli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1400" i="1"/>
            </a:lvl1pPr>
          </a:lstStyle>
          <a:p>
            <a:r>
              <a:rPr lang="de-DE" sz="1200" dirty="0" smtClean="0"/>
              <a:t>Thompson </a:t>
            </a:r>
            <a:r>
              <a:rPr lang="de-DE" sz="1200" dirty="0"/>
              <a:t>et al., </a:t>
            </a:r>
            <a:r>
              <a:rPr lang="de-DE" sz="1200" dirty="0" smtClean="0"/>
              <a:t>2012</a:t>
            </a:r>
            <a:endParaRPr lang="de-DE" sz="1200" dirty="0"/>
          </a:p>
        </p:txBody>
      </p:sp>
      <p:sp>
        <p:nvSpPr>
          <p:cNvPr id="24" name="Textfeld 23"/>
          <p:cNvSpPr txBox="1"/>
          <p:nvPr/>
        </p:nvSpPr>
        <p:spPr>
          <a:xfrm>
            <a:off x="540827" y="218345"/>
            <a:ext cx="8084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Global </a:t>
            </a:r>
            <a:r>
              <a:rPr lang="de-DE" sz="240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mean</a:t>
            </a:r>
            <a:r>
              <a:rPr lang="de-DE" sz="24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</a:t>
            </a:r>
            <a:r>
              <a:rPr lang="de-DE" sz="240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stratospheric</a:t>
            </a:r>
            <a:r>
              <a:rPr lang="de-DE" sz="24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</a:t>
            </a:r>
            <a:r>
              <a:rPr lang="de-DE" sz="240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temperature</a:t>
            </a:r>
            <a:r>
              <a:rPr lang="de-DE" sz="24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</a:t>
            </a:r>
            <a:r>
              <a:rPr lang="de-DE" sz="240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anomalies</a:t>
            </a:r>
            <a:r>
              <a:rPr lang="de-DE" sz="24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</a:t>
            </a:r>
            <a:r>
              <a:rPr lang="de-DE" sz="240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since</a:t>
            </a:r>
            <a:r>
              <a:rPr lang="de-DE" sz="24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1979</a:t>
            </a:r>
          </a:p>
        </p:txBody>
      </p:sp>
      <p:grpSp>
        <p:nvGrpSpPr>
          <p:cNvPr id="26" name="Gruppieren 25"/>
          <p:cNvGrpSpPr/>
          <p:nvPr/>
        </p:nvGrpSpPr>
        <p:grpSpPr>
          <a:xfrm>
            <a:off x="6114708" y="944724"/>
            <a:ext cx="3029292" cy="4851978"/>
            <a:chOff x="6114708" y="944724"/>
            <a:chExt cx="3029292" cy="4851978"/>
          </a:xfrm>
        </p:grpSpPr>
        <p:grpSp>
          <p:nvGrpSpPr>
            <p:cNvPr id="22" name="Gruppieren 21"/>
            <p:cNvGrpSpPr/>
            <p:nvPr/>
          </p:nvGrpSpPr>
          <p:grpSpPr>
            <a:xfrm>
              <a:off x="6114708" y="944724"/>
              <a:ext cx="3029292" cy="4851978"/>
              <a:chOff x="6114708" y="959881"/>
              <a:chExt cx="3029292" cy="4851978"/>
            </a:xfrm>
          </p:grpSpPr>
          <p:grpSp>
            <p:nvGrpSpPr>
              <p:cNvPr id="20" name="Gruppieren 19"/>
              <p:cNvGrpSpPr/>
              <p:nvPr/>
            </p:nvGrpSpPr>
            <p:grpSpPr>
              <a:xfrm>
                <a:off x="6114708" y="1120988"/>
                <a:ext cx="3029292" cy="4690871"/>
                <a:chOff x="6114708" y="1120988"/>
                <a:chExt cx="3029292" cy="4690871"/>
              </a:xfrm>
            </p:grpSpPr>
            <p:grpSp>
              <p:nvGrpSpPr>
                <p:cNvPr id="18" name="Gruppieren 17"/>
                <p:cNvGrpSpPr/>
                <p:nvPr/>
              </p:nvGrpSpPr>
              <p:grpSpPr>
                <a:xfrm>
                  <a:off x="6114708" y="1120988"/>
                  <a:ext cx="3029292" cy="4144218"/>
                  <a:chOff x="6114708" y="1120988"/>
                  <a:chExt cx="3029292" cy="4144218"/>
                </a:xfrm>
              </p:grpSpPr>
              <p:grpSp>
                <p:nvGrpSpPr>
                  <p:cNvPr id="13" name="Gruppieren 12"/>
                  <p:cNvGrpSpPr/>
                  <p:nvPr/>
                </p:nvGrpSpPr>
                <p:grpSpPr>
                  <a:xfrm>
                    <a:off x="6143418" y="3392996"/>
                    <a:ext cx="2988332" cy="864096"/>
                    <a:chOff x="6143418" y="3392996"/>
                    <a:chExt cx="2988332" cy="864096"/>
                  </a:xfrm>
                </p:grpSpPr>
                <p:pic>
                  <p:nvPicPr>
                    <p:cNvPr id="3" name="Grafik 2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t="19642" b="37499"/>
                    <a:stretch/>
                  </p:blipFill>
                  <p:spPr>
                    <a:xfrm>
                      <a:off x="6143418" y="3392996"/>
                      <a:ext cx="2988332" cy="864096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</p:spPr>
                </p:pic>
                <p:pic>
                  <p:nvPicPr>
                    <p:cNvPr id="12" name="Grafik 11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6505862" y="3560823"/>
                      <a:ext cx="2566638" cy="12193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5" name="Gruppieren 14"/>
                  <p:cNvGrpSpPr/>
                  <p:nvPr/>
                </p:nvGrpSpPr>
                <p:grpSpPr>
                  <a:xfrm>
                    <a:off x="6141067" y="4257094"/>
                    <a:ext cx="2992300" cy="1008112"/>
                    <a:chOff x="6151700" y="4383687"/>
                    <a:chExt cx="2992300" cy="845513"/>
                  </a:xfrm>
                </p:grpSpPr>
                <p:pic>
                  <p:nvPicPr>
                    <p:cNvPr id="4" name="Grafik 3"/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t="9309" b="57143"/>
                    <a:stretch/>
                  </p:blipFill>
                  <p:spPr>
                    <a:xfrm>
                      <a:off x="6151700" y="4383687"/>
                      <a:ext cx="2992300" cy="84551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" name="Grafik 13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6505862" y="4676947"/>
                      <a:ext cx="2566638" cy="12193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" name="Gruppieren 8"/>
                  <p:cNvGrpSpPr/>
                  <p:nvPr/>
                </p:nvGrpSpPr>
                <p:grpSpPr>
                  <a:xfrm>
                    <a:off x="6114708" y="1120988"/>
                    <a:ext cx="3024000" cy="1296144"/>
                    <a:chOff x="6114708" y="1127046"/>
                    <a:chExt cx="3024000" cy="1098648"/>
                  </a:xfrm>
                </p:grpSpPr>
                <p:pic>
                  <p:nvPicPr>
                    <p:cNvPr id="6" name="Grafik 5"/>
                    <p:cNvPicPr>
                      <a:picLocks noChangeAspect="1"/>
                    </p:cNvPicPr>
                    <p:nvPr/>
                  </p:nvPicPr>
                  <p:blipFill rotWithShape="1">
                    <a:blip r:embed="rId6"/>
                    <a:srcRect t="10691" b="24064"/>
                    <a:stretch/>
                  </p:blipFill>
                  <p:spPr>
                    <a:xfrm>
                      <a:off x="6114708" y="1127046"/>
                      <a:ext cx="3024000" cy="1098648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8" name="Gerader Verbinder 7"/>
                    <p:cNvCxnSpPr/>
                    <p:nvPr/>
                  </p:nvCxnSpPr>
                  <p:spPr>
                    <a:xfrm>
                      <a:off x="6480212" y="1445492"/>
                      <a:ext cx="2556284" cy="0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" name="Gruppieren 10"/>
                  <p:cNvGrpSpPr/>
                  <p:nvPr/>
                </p:nvGrpSpPr>
                <p:grpSpPr>
                  <a:xfrm>
                    <a:off x="6120172" y="2348880"/>
                    <a:ext cx="3023828" cy="1044116"/>
                    <a:chOff x="6120172" y="2348880"/>
                    <a:chExt cx="3023828" cy="1044116"/>
                  </a:xfrm>
                </p:grpSpPr>
                <p:pic>
                  <p:nvPicPr>
                    <p:cNvPr id="5" name="Grafik 4"/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t="19047" b="25714"/>
                    <a:stretch/>
                  </p:blipFill>
                  <p:spPr>
                    <a:xfrm>
                      <a:off x="6120172" y="2348880"/>
                      <a:ext cx="3023828" cy="104411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" name="Grafik 9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6469858" y="2528900"/>
                      <a:ext cx="2566638" cy="12193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6" name="Textfeld 15"/>
                  <p:cNvSpPr txBox="1"/>
                  <p:nvPr/>
                </p:nvSpPr>
                <p:spPr>
                  <a:xfrm>
                    <a:off x="8352420" y="2675743"/>
                    <a:ext cx="545342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100" dirty="0" smtClean="0"/>
                      <a:t>40km</a:t>
                    </a:r>
                  </a:p>
                </p:txBody>
              </p:sp>
              <p:sp>
                <p:nvSpPr>
                  <p:cNvPr id="17" name="Textfeld 16"/>
                  <p:cNvSpPr txBox="1"/>
                  <p:nvPr/>
                </p:nvSpPr>
                <p:spPr>
                  <a:xfrm>
                    <a:off x="8275130" y="3327331"/>
                    <a:ext cx="545342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100" dirty="0" smtClean="0"/>
                      <a:t>30km</a:t>
                    </a:r>
                  </a:p>
                </p:txBody>
              </p:sp>
            </p:grpSp>
            <p:pic>
              <p:nvPicPr>
                <p:cNvPr id="19" name="Grafik 18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56695" y="5488743"/>
                  <a:ext cx="2341067" cy="323116"/>
                </a:xfrm>
                <a:prstGeom prst="rect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</p:pic>
          </p:grpSp>
          <p:sp>
            <p:nvSpPr>
              <p:cNvPr id="21" name="Textfeld 20"/>
              <p:cNvSpPr txBox="1"/>
              <p:nvPr/>
            </p:nvSpPr>
            <p:spPr>
              <a:xfrm>
                <a:off x="7344308" y="959881"/>
                <a:ext cx="78739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="1" dirty="0" smtClean="0"/>
                  <a:t>EMAC</a:t>
                </a:r>
              </a:p>
            </p:txBody>
          </p:sp>
        </p:grpSp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44000" y="5220000"/>
              <a:ext cx="2700000" cy="1810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542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4254" r="7058"/>
          <a:stretch/>
        </p:blipFill>
        <p:spPr>
          <a:xfrm>
            <a:off x="5076056" y="2024844"/>
            <a:ext cx="3556073" cy="2833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1330106" y="224644"/>
            <a:ext cx="6590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Zonal </a:t>
            </a:r>
            <a:r>
              <a:rPr lang="de-DE" sz="240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annual</a:t>
            </a:r>
            <a:r>
              <a:rPr lang="de-DE" sz="24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</a:t>
            </a:r>
            <a:r>
              <a:rPr lang="de-DE" sz="240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mean</a:t>
            </a:r>
            <a:r>
              <a:rPr lang="de-DE" sz="24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</a:t>
            </a:r>
            <a:r>
              <a:rPr lang="de-DE" sz="240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temperature</a:t>
            </a:r>
            <a:r>
              <a:rPr lang="de-DE" sz="24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</a:t>
            </a:r>
            <a:r>
              <a:rPr lang="de-DE" sz="2400" dirty="0" err="1" smtClean="0">
                <a:solidFill>
                  <a:srgbClr val="2D2DB9"/>
                </a:solidFill>
                <a:latin typeface="Candara" panose="020E0502030303020204" pitchFamily="34" charset="0"/>
              </a:rPr>
              <a:t>trends</a:t>
            </a:r>
            <a:r>
              <a:rPr lang="de-DE" sz="2400" dirty="0" smtClean="0">
                <a:solidFill>
                  <a:srgbClr val="2D2DB9"/>
                </a:solidFill>
                <a:latin typeface="Candara" panose="020E0502030303020204" pitchFamily="34" charset="0"/>
              </a:rPr>
              <a:t> 1979-2010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4677" r="5906"/>
          <a:stretch/>
        </p:blipFill>
        <p:spPr>
          <a:xfrm>
            <a:off x="1094685" y="784922"/>
            <a:ext cx="3585327" cy="2833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 rot="16200000">
            <a:off x="-448310" y="1992903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latin typeface="Candara" panose="020E0502030303020204" pitchFamily="34" charset="0"/>
              </a:rPr>
              <a:t>s</a:t>
            </a:r>
            <a:r>
              <a:rPr lang="de-DE" sz="2000" dirty="0" err="1" smtClean="0">
                <a:latin typeface="Candara" panose="020E0502030303020204" pitchFamily="34" charset="0"/>
              </a:rPr>
              <a:t>pecified</a:t>
            </a:r>
            <a:r>
              <a:rPr lang="de-DE" sz="2000" dirty="0" smtClean="0">
                <a:latin typeface="Candara" panose="020E0502030303020204" pitchFamily="34" charset="0"/>
              </a:rPr>
              <a:t> </a:t>
            </a:r>
            <a:r>
              <a:rPr lang="de-DE" sz="2000" dirty="0" err="1" smtClean="0">
                <a:latin typeface="Candara" panose="020E0502030303020204" pitchFamily="34" charset="0"/>
              </a:rPr>
              <a:t>dynamics</a:t>
            </a:r>
            <a:endParaRPr lang="de-DE" sz="2000" dirty="0" smtClean="0">
              <a:latin typeface="Candara" panose="020E0502030303020204" pitchFamily="34" charset="0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463478" y="3699607"/>
            <a:ext cx="4205571" cy="2833497"/>
            <a:chOff x="463478" y="3699607"/>
            <a:chExt cx="4205571" cy="2833497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4"/>
            <a:srcRect l="4145" r="5509"/>
            <a:stretch/>
          </p:blipFill>
          <p:spPr>
            <a:xfrm>
              <a:off x="1046496" y="3699607"/>
              <a:ext cx="3622553" cy="28334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feld 6"/>
            <p:cNvSpPr txBox="1"/>
            <p:nvPr/>
          </p:nvSpPr>
          <p:spPr>
            <a:xfrm rot="16200000">
              <a:off x="-98054" y="5029145"/>
              <a:ext cx="15231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err="1">
                  <a:latin typeface="Candara" panose="020E0502030303020204" pitchFamily="34" charset="0"/>
                </a:rPr>
                <a:t>f</a:t>
              </a:r>
              <a:r>
                <a:rPr lang="de-DE" sz="2000" dirty="0" err="1" smtClean="0">
                  <a:latin typeface="Candara" panose="020E0502030303020204" pitchFamily="34" charset="0"/>
                </a:rPr>
                <a:t>ree</a:t>
              </a:r>
              <a:r>
                <a:rPr lang="de-DE" sz="2000" dirty="0" smtClean="0">
                  <a:latin typeface="Candara" panose="020E0502030303020204" pitchFamily="34" charset="0"/>
                </a:rPr>
                <a:t> </a:t>
              </a:r>
              <a:r>
                <a:rPr lang="de-DE" sz="2000" dirty="0" err="1" smtClean="0">
                  <a:latin typeface="Candara" panose="020E0502030303020204" pitchFamily="34" charset="0"/>
                </a:rPr>
                <a:t>running</a:t>
              </a:r>
              <a:endParaRPr lang="de-DE" sz="2000" dirty="0" smtClean="0">
                <a:latin typeface="Candara" panose="020E0502030303020204" pitchFamily="34" charset="0"/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5558705" y="1584975"/>
            <a:ext cx="2590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Candara" panose="020E0502030303020204" pitchFamily="34" charset="0"/>
              </a:rPr>
              <a:t>ERA-Interim 1979-2010</a:t>
            </a:r>
          </a:p>
        </p:txBody>
      </p:sp>
    </p:spTree>
    <p:extLst>
      <p:ext uri="{BB962C8B-B14F-4D97-AF65-F5344CB8AC3E}">
        <p14:creationId xmlns:p14="http://schemas.microsoft.com/office/powerpoint/2010/main" val="294788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orlesung_1">
  <a:themeElements>
    <a:clrScheme name="Vorlesung_1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6666FF"/>
      </a:hlink>
      <a:folHlink>
        <a:srgbClr val="B2B2B2"/>
      </a:folHlink>
    </a:clrScheme>
    <a:fontScheme name="Vorlesung_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>
    <a:extraClrScheme>
      <a:clrScheme name="Vorlesung_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esung_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esung_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esung_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esung_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esung_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esung_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esung_1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6666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LR-Präsentation 4:3 Deut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sp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DLR_Präsentation_4zu3_DE_neu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sp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Defaul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Vorlesung_1">
  <a:themeElements>
    <a:clrScheme name="Vorlesung_1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6666FF"/>
      </a:hlink>
      <a:folHlink>
        <a:srgbClr val="B2B2B2"/>
      </a:folHlink>
    </a:clrScheme>
    <a:fontScheme name="Vorlesung_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>
    <a:extraClrScheme>
      <a:clrScheme name="Vorlesung_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esung_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esung_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esung_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esung_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esung_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esung_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esung_1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6666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Vorlesung_1">
  <a:themeElements>
    <a:clrScheme name="Vorlesung_1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6666FF"/>
      </a:hlink>
      <a:folHlink>
        <a:srgbClr val="B2B2B2"/>
      </a:folHlink>
    </a:clrScheme>
    <a:fontScheme name="Vorlesung_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>
    <a:extraClrScheme>
      <a:clrScheme name="Vorlesung_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esung_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esung_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esung_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esung_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esung_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esung_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esung_1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6666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Vorlesung_1</Template>
  <TotalTime>0</TotalTime>
  <Words>968</Words>
  <Application>Microsoft Office PowerPoint</Application>
  <PresentationFormat>Bildschirmpräsentation (4:3)</PresentationFormat>
  <Paragraphs>249</Paragraphs>
  <Slides>28</Slides>
  <Notes>8</Notes>
  <HiddenSlides>4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7</vt:i4>
      </vt:variant>
      <vt:variant>
        <vt:lpstr>Folientitel</vt:lpstr>
      </vt:variant>
      <vt:variant>
        <vt:i4>28</vt:i4>
      </vt:variant>
    </vt:vector>
  </HeadingPairs>
  <TitlesOfParts>
    <vt:vector size="44" baseType="lpstr">
      <vt:lpstr>Arial Unicode MS</vt:lpstr>
      <vt:lpstr>Arial</vt:lpstr>
      <vt:lpstr>Calibri</vt:lpstr>
      <vt:lpstr>Candara</vt:lpstr>
      <vt:lpstr>Palatino</vt:lpstr>
      <vt:lpstr>StarSymbol</vt:lpstr>
      <vt:lpstr>Times New Roman</vt:lpstr>
      <vt:lpstr>Wingdings</vt:lpstr>
      <vt:lpstr>ヒラギノ角ゴ Pro W3</vt:lpstr>
      <vt:lpstr>Vorlesung_1</vt:lpstr>
      <vt:lpstr>Benutzerdefiniertes Design</vt:lpstr>
      <vt:lpstr>DLR-Präsentation 4:3 Deutsch</vt:lpstr>
      <vt:lpstr>DLR_Präsentation_4zu3_DE_neu</vt:lpstr>
      <vt:lpstr>Default</vt:lpstr>
      <vt:lpstr>1_Vorlesung_1</vt:lpstr>
      <vt:lpstr>2_Vorlesung_1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Past trends in CCM EMAC: REF C1SD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Meteorologisches Institut der FU Berlin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Ulrike Langematz</dc:creator>
  <cp:lastModifiedBy>Ulrike</cp:lastModifiedBy>
  <cp:revision>582</cp:revision>
  <cp:lastPrinted>2015-03-31T09:55:13Z</cp:lastPrinted>
  <dcterms:created xsi:type="dcterms:W3CDTF">2004-09-27T16:30:49Z</dcterms:created>
  <dcterms:modified xsi:type="dcterms:W3CDTF">2015-04-10T15:28:30Z</dcterms:modified>
</cp:coreProperties>
</file>