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3" r:id="rId2"/>
    <p:sldId id="283" r:id="rId3"/>
    <p:sldId id="287" r:id="rId4"/>
    <p:sldId id="284" r:id="rId5"/>
    <p:sldId id="286" r:id="rId6"/>
    <p:sldId id="281" r:id="rId7"/>
    <p:sldId id="280" r:id="rId8"/>
    <p:sldId id="277" r:id="rId9"/>
    <p:sldId id="278" r:id="rId10"/>
    <p:sldId id="279" r:id="rId11"/>
    <p:sldId id="27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DC4B8-7B60-4B45-A605-FD6618CA476B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3ADB6-79E3-408E-A6E6-6109B18D7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9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03D04-5FA5-354F-97D8-CA1158DB30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5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03D04-5FA5-354F-97D8-CA1158DB30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54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Possible</a:t>
            </a:r>
            <a:r>
              <a:rPr lang="en-US" baseline="0" dirty="0" smtClean="0"/>
              <a:t> new additions + SPARC’s role in </a:t>
            </a:r>
            <a:r>
              <a:rPr lang="en-US" baseline="0" smtClean="0"/>
              <a:t>Grand Challenges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CCl4:</a:t>
            </a:r>
            <a:r>
              <a:rPr lang="en-US" baseline="0" dirty="0" smtClean="0"/>
              <a:t> regulated gas in Montreal Protocol / cant reconcile reported emissions &amp; measurements / emerging issue that can no longer be ignored / getting mixed group of industry </a:t>
            </a:r>
            <a:r>
              <a:rPr lang="en-US" baseline="0" dirty="0" err="1" smtClean="0"/>
              <a:t>govt</a:t>
            </a:r>
            <a:r>
              <a:rPr lang="en-US" baseline="0" dirty="0" smtClean="0"/>
              <a:t> and science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03D04-5FA5-354F-97D8-CA1158DB30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5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0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4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8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0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8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7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7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8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5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9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6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DB-1D23-418D-9324-9C189F085B9D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BC870-15AB-475B-9D8E-AD9DDB36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5341" y="762000"/>
            <a:ext cx="5354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  <a:t>Future of the SPARC stratospheric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itchFamily="66" charset="0"/>
              </a:rPr>
              <a:t>T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  <a:t>emperature </a:t>
            </a:r>
            <a:r>
              <a:rPr lang="en-US" sz="2400" dirty="0">
                <a:solidFill>
                  <a:srgbClr val="0000FF"/>
                </a:solidFill>
                <a:latin typeface="Comic Sans MS" pitchFamily="66" charset="0"/>
              </a:rPr>
              <a:t>T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  <a:t>rends </a:t>
            </a:r>
            <a:r>
              <a:rPr lang="en-US" sz="2400" dirty="0">
                <a:solidFill>
                  <a:srgbClr val="0000FF"/>
                </a:solidFill>
                <a:latin typeface="Comic Sans MS" pitchFamily="66" charset="0"/>
              </a:rPr>
              <a:t>G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66" charset="0"/>
              </a:rPr>
              <a:t>roup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343" y="2133600"/>
            <a:ext cx="59025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omic Sans MS" pitchFamily="66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The new </a:t>
            </a:r>
            <a:r>
              <a:rPr lang="en-US" sz="2400" dirty="0" smtClean="0">
                <a:latin typeface="Comic Sans MS" pitchFamily="66" charset="0"/>
              </a:rPr>
              <a:t>WCRP/SPARC </a:t>
            </a:r>
            <a:r>
              <a:rPr lang="en-US" sz="2400" dirty="0" smtClean="0">
                <a:latin typeface="Comic Sans MS" pitchFamily="66" charset="0"/>
              </a:rPr>
              <a:t>structure and </a:t>
            </a:r>
            <a:endParaRPr lang="en-US" sz="2400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	</a:t>
            </a:r>
            <a:r>
              <a:rPr lang="en-US" sz="2400" dirty="0" smtClean="0">
                <a:latin typeface="Comic Sans MS" pitchFamily="66" charset="0"/>
              </a:rPr>
              <a:t>SPARC </a:t>
            </a:r>
            <a:r>
              <a:rPr lang="en-US" sz="2400" dirty="0" smtClean="0">
                <a:latin typeface="Comic Sans MS" pitchFamily="66" charset="0"/>
              </a:rPr>
              <a:t>Implementation </a:t>
            </a:r>
            <a:r>
              <a:rPr lang="en-US" sz="2400" dirty="0" smtClean="0">
                <a:latin typeface="Comic Sans MS" pitchFamily="66" charset="0"/>
              </a:rPr>
              <a:t>Plan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Options for this group</a:t>
            </a:r>
            <a:endParaRPr lang="en-US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145" y="228168"/>
            <a:ext cx="601027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E46C0A"/>
                </a:solidFill>
              </a:rPr>
              <a:t>Emerging Activities</a:t>
            </a:r>
            <a:br>
              <a:rPr lang="en-US" sz="3200" dirty="0" smtClean="0">
                <a:solidFill>
                  <a:srgbClr val="E46C0A"/>
                </a:solidFill>
              </a:rPr>
            </a:br>
            <a:r>
              <a:rPr lang="en-US" sz="3200" dirty="0" smtClean="0">
                <a:solidFill>
                  <a:srgbClr val="E46C0A"/>
                </a:solidFill>
              </a:rPr>
              <a:t>and Links to Other Programs</a:t>
            </a:r>
            <a:endParaRPr lang="en-US" sz="3200" dirty="0">
              <a:solidFill>
                <a:srgbClr val="E46C0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432" y="1565613"/>
            <a:ext cx="5314091" cy="51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8364790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Some options for discussion:</a:t>
            </a:r>
          </a:p>
          <a:p>
            <a:endParaRPr lang="en-US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Temperature Trends </a:t>
            </a:r>
            <a:r>
              <a:rPr lang="en-US" dirty="0">
                <a:latin typeface="Comic Sans MS" pitchFamily="66" charset="0"/>
              </a:rPr>
              <a:t>G</a:t>
            </a:r>
            <a:r>
              <a:rPr lang="en-US" dirty="0" smtClean="0">
                <a:latin typeface="Comic Sans MS" pitchFamily="66" charset="0"/>
              </a:rPr>
              <a:t>roup remains as a SPARC Project, with new </a:t>
            </a: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leadership (and revised membership?).  This should be linked </a:t>
            </a: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with ongoing active science goals and outcomes. </a:t>
            </a: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Temperature Trends Group ‘sunsets’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Group merges with other SPARC activities into slightly different focus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	examples:   focus on coupled changes in T, O</a:t>
            </a:r>
            <a:r>
              <a:rPr lang="en-US" baseline="-25000" dirty="0" smtClean="0">
                <a:latin typeface="Comic Sans MS" pitchFamily="66" charset="0"/>
              </a:rPr>
              <a:t>3</a:t>
            </a:r>
            <a:r>
              <a:rPr lang="en-US" dirty="0" smtClean="0">
                <a:latin typeface="Comic Sans MS" pitchFamily="66" charset="0"/>
              </a:rPr>
              <a:t>, aerosols, H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O….</a:t>
            </a:r>
          </a:p>
          <a:p>
            <a:r>
              <a:rPr lang="en-US" dirty="0">
                <a:latin typeface="Comic Sans MS" pitchFamily="66" charset="0"/>
              </a:rPr>
              <a:t>	</a:t>
            </a:r>
            <a:r>
              <a:rPr lang="en-US" dirty="0" smtClean="0">
                <a:latin typeface="Comic Sans MS" pitchFamily="66" charset="0"/>
              </a:rPr>
              <a:t>	     TTL trends</a:t>
            </a:r>
          </a:p>
          <a:p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Are there potential other ‘homes’ for stratospheric temperature trends?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Are there other organizational configurations to consider?</a:t>
            </a:r>
            <a:endParaRPr lang="en-US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9267"/>
            <a:ext cx="6705600" cy="382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28" y="3505200"/>
            <a:ext cx="6368143" cy="239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7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12509" cy="491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9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822490" cy="56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9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405431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143470"/>
            <a:ext cx="40827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WCRP core projects: </a:t>
            </a:r>
          </a:p>
          <a:p>
            <a:endParaRPr lang="en-US" dirty="0"/>
          </a:p>
          <a:p>
            <a:r>
              <a:rPr lang="en-US" dirty="0" smtClean="0"/>
              <a:t>     </a:t>
            </a:r>
            <a:r>
              <a:rPr lang="en-US" sz="2400" b="1" dirty="0" smtClean="0"/>
              <a:t>SPARC, CLIVAR, GEWEX, </a:t>
            </a:r>
            <a:r>
              <a:rPr lang="en-US" sz="2400" b="1" dirty="0" err="1" smtClean="0"/>
              <a:t>CLiC</a:t>
            </a:r>
            <a:endParaRPr lang="en-US" sz="24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67000" y="5257800"/>
            <a:ext cx="3810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743200" y="5562600"/>
            <a:ext cx="457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95442" y="5334000"/>
            <a:ext cx="79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SPARC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00400" y="52578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563880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9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14400"/>
            <a:ext cx="8581201" cy="563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304800"/>
            <a:ext cx="4579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New overarching themes for SPARC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7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381000"/>
            <a:ext cx="834766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609600"/>
            <a:ext cx="23615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/>
              <a:t>d</a:t>
            </a:r>
            <a:r>
              <a:rPr lang="en-US" sz="2000" i="1" dirty="0" smtClean="0"/>
              <a:t>raft from </a:t>
            </a:r>
          </a:p>
          <a:p>
            <a:pPr algn="ctr"/>
            <a:r>
              <a:rPr lang="en-US" sz="2000" i="1" dirty="0" smtClean="0"/>
              <a:t>2015 SSG discussions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883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Implementation Plan 2015</a:t>
            </a:r>
            <a:br>
              <a:rPr lang="en-US" sz="3600" dirty="0" smtClean="0"/>
            </a:b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SPARC Themes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18" y="1509614"/>
            <a:ext cx="5217848" cy="51959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1155671"/>
            <a:ext cx="192514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d</a:t>
            </a:r>
            <a:r>
              <a:rPr lang="en-US" i="1" dirty="0" smtClean="0"/>
              <a:t>raft for 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iscussion at </a:t>
            </a:r>
          </a:p>
          <a:p>
            <a:pPr algn="ctr"/>
            <a:r>
              <a:rPr lang="en-US" i="1" dirty="0" smtClean="0"/>
              <a:t>WCRP JSC meeting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75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025" y="394384"/>
            <a:ext cx="601027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E46C0A"/>
                </a:solidFill>
              </a:rPr>
              <a:t>Map of SPARC Activities</a:t>
            </a:r>
            <a:br>
              <a:rPr lang="en-US" sz="3200" dirty="0" smtClean="0">
                <a:solidFill>
                  <a:srgbClr val="E46C0A"/>
                </a:solidFill>
              </a:rPr>
            </a:br>
            <a:r>
              <a:rPr lang="en-US" sz="3200" dirty="0" smtClean="0">
                <a:solidFill>
                  <a:srgbClr val="E46C0A"/>
                </a:solidFill>
              </a:rPr>
              <a:t> to Themes</a:t>
            </a:r>
            <a:endParaRPr lang="en-US" sz="3200" dirty="0">
              <a:solidFill>
                <a:srgbClr val="E46C0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16" y="1628850"/>
            <a:ext cx="5279778" cy="5229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4699" y="1470605"/>
            <a:ext cx="1871408" cy="87716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dirty="0" smtClean="0"/>
              <a:t>Gravity Waves &amp; Momentum Budget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2795" y="2723983"/>
            <a:ext cx="130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Dynamical Variability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8487" y="4278155"/>
            <a:ext cx="143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Assessing Predictability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86340" y="5665208"/>
            <a:ext cx="193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Reanalyses</a:t>
            </a:r>
            <a:r>
              <a:rPr lang="en-US" dirty="0" smtClean="0"/>
              <a:t> </a:t>
            </a:r>
            <a:r>
              <a:rPr lang="en-US" dirty="0" err="1" smtClean="0"/>
              <a:t>Intercomparison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3970" y="1587591"/>
            <a:ext cx="213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Coupled Chemistry Modeling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67399" y="2790830"/>
            <a:ext cx="198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Chemistry in Asian Monsoon Region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29568" y="4127751"/>
            <a:ext cx="1780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Solar &amp; High-Energy Particle Influences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33473" y="5564930"/>
            <a:ext cx="162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Stratospheric Sulfur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140</Words>
  <Application>Microsoft Office PowerPoint</Application>
  <PresentationFormat>On-screen Show (4:3)</PresentationFormat>
  <Paragraphs>51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Plan 2015 SPARC Themes</vt:lpstr>
      <vt:lpstr>Map of SPARC Activities  to Themes</vt:lpstr>
      <vt:lpstr>Emerging Activities and Links to Other Programs</vt:lpstr>
      <vt:lpstr>PowerPoint Presentation</vt:lpstr>
    </vt:vector>
  </TitlesOfParts>
  <Company>National Center for Atmospheric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Randel</dc:creator>
  <cp:lastModifiedBy>William Randel</cp:lastModifiedBy>
  <cp:revision>36</cp:revision>
  <dcterms:created xsi:type="dcterms:W3CDTF">2011-09-01T20:36:31Z</dcterms:created>
  <dcterms:modified xsi:type="dcterms:W3CDTF">2015-04-09T20:25:38Z</dcterms:modified>
</cp:coreProperties>
</file>