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7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9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55DB-1D23-418D-9324-9C189F085B9D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C870-15AB-475B-9D8E-AD9DDB3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482" y="326516"/>
            <a:ext cx="704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SPARC stratospheric temperature trends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061" y="1143000"/>
            <a:ext cx="7362913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Comic Sans MS" pitchFamily="66" charset="0"/>
              </a:rPr>
              <a:t>Some history</a:t>
            </a:r>
            <a:r>
              <a:rPr lang="en-US" sz="1600" dirty="0" smtClean="0">
                <a:latin typeface="Comic Sans MS" pitchFamily="66" charset="0"/>
              </a:rPr>
              <a:t>: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Probably the longest-running SPARC group (since ~ 1995)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err="1" smtClean="0">
                <a:latin typeface="Comic Sans MS" pitchFamily="66" charset="0"/>
              </a:rPr>
              <a:t>Distingushed</a:t>
            </a:r>
            <a:r>
              <a:rPr lang="en-US" sz="1600" dirty="0" smtClean="0">
                <a:latin typeface="Comic Sans MS" pitchFamily="66" charset="0"/>
              </a:rPr>
              <a:t> SPARC alumni; originally co-chaired by </a:t>
            </a:r>
            <a:r>
              <a:rPr lang="en-US" sz="1600" dirty="0" err="1" smtClean="0">
                <a:latin typeface="Comic Sans MS" pitchFamily="66" charset="0"/>
              </a:rPr>
              <a:t>Ramaswamy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and</a:t>
            </a:r>
          </a:p>
          <a:p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Marie-</a:t>
            </a:r>
            <a:r>
              <a:rPr lang="en-US" sz="1600" dirty="0" err="1" smtClean="0">
                <a:latin typeface="Comic Sans MS" pitchFamily="66" charset="0"/>
              </a:rPr>
              <a:t>Lise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Chanin</a:t>
            </a:r>
            <a:r>
              <a:rPr lang="en-US" sz="1600" dirty="0" smtClean="0">
                <a:latin typeface="Comic Sans MS" pitchFamily="66" charset="0"/>
              </a:rPr>
              <a:t> (+ Karin </a:t>
            </a:r>
            <a:r>
              <a:rPr lang="en-US" sz="1600" dirty="0" err="1" smtClean="0">
                <a:latin typeface="Comic Sans MS" pitchFamily="66" charset="0"/>
              </a:rPr>
              <a:t>Labitzke</a:t>
            </a:r>
            <a:r>
              <a:rPr lang="en-US" sz="1600" dirty="0" smtClean="0">
                <a:latin typeface="Comic Sans MS" pitchFamily="66" charset="0"/>
              </a:rPr>
              <a:t>, Alan O’Neill, Keith Shine, ....)</a:t>
            </a:r>
          </a:p>
          <a:p>
            <a:endParaRPr lang="en-US" sz="16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Contributions to UNEP/WMO Ozone Assessments </a:t>
            </a:r>
          </a:p>
          <a:p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1998, 2002, 2006, 2010, 2014</a:t>
            </a:r>
          </a:p>
          <a:p>
            <a:endParaRPr lang="en-US" sz="16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Overview/review papers: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	</a:t>
            </a:r>
            <a:r>
              <a:rPr lang="en-US" sz="1600" dirty="0" err="1" smtClean="0">
                <a:latin typeface="Comic Sans MS" pitchFamily="66" charset="0"/>
              </a:rPr>
              <a:t>Ramaswamy</a:t>
            </a:r>
            <a:r>
              <a:rPr lang="en-US" sz="1600" dirty="0" smtClean="0">
                <a:latin typeface="Comic Sans MS" pitchFamily="66" charset="0"/>
              </a:rPr>
              <a:t> et al (2001) Rev. Geophysics</a:t>
            </a:r>
          </a:p>
          <a:p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Shine et al (2003) QJRMS</a:t>
            </a:r>
          </a:p>
          <a:p>
            <a:r>
              <a:rPr lang="en-US" sz="1600" dirty="0" smtClean="0">
                <a:latin typeface="Comic Sans MS" pitchFamily="66" charset="0"/>
              </a:rPr>
              <a:t>	</a:t>
            </a:r>
            <a:r>
              <a:rPr lang="en-US" sz="1600" dirty="0" err="1" smtClean="0">
                <a:latin typeface="Comic Sans MS" pitchFamily="66" charset="0"/>
              </a:rPr>
              <a:t>Randel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et al (2009) </a:t>
            </a:r>
            <a:r>
              <a:rPr lang="en-US" sz="1600" dirty="0" smtClean="0">
                <a:latin typeface="Comic Sans MS" pitchFamily="66" charset="0"/>
              </a:rPr>
              <a:t>JGR</a:t>
            </a:r>
          </a:p>
          <a:p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Seidel et al (2011)  WIREs Climate Change</a:t>
            </a:r>
          </a:p>
          <a:p>
            <a:r>
              <a:rPr lang="en-US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Thompson et al (2012) Nature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00800" y="4648200"/>
            <a:ext cx="152400" cy="685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4729490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r</a:t>
            </a:r>
            <a:r>
              <a:rPr lang="en-US" sz="1400" dirty="0" smtClean="0">
                <a:latin typeface="Comic Sans MS" pitchFamily="66" charset="0"/>
              </a:rPr>
              <a:t>ecent focus</a:t>
            </a:r>
          </a:p>
          <a:p>
            <a:pPr algn="ctr"/>
            <a:r>
              <a:rPr lang="en-US" sz="1400" dirty="0">
                <a:latin typeface="Comic Sans MS" pitchFamily="66" charset="0"/>
              </a:rPr>
              <a:t>o</a:t>
            </a:r>
            <a:r>
              <a:rPr lang="en-US" sz="1400" dirty="0" smtClean="0">
                <a:latin typeface="Comic Sans MS" pitchFamily="66" charset="0"/>
              </a:rPr>
              <a:t>n observations</a:t>
            </a:r>
            <a:endParaRPr 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57" y="76200"/>
            <a:ext cx="882805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Recent group activities have focused on improved understanding of observations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Homogenized </a:t>
            </a:r>
            <a:r>
              <a:rPr lang="en-US" sz="1600" dirty="0" err="1" smtClean="0">
                <a:latin typeface="Comic Sans MS" pitchFamily="66" charset="0"/>
              </a:rPr>
              <a:t>radiosonde</a:t>
            </a:r>
            <a:r>
              <a:rPr lang="en-US" sz="1600" dirty="0" smtClean="0">
                <a:latin typeface="Comic Sans MS" pitchFamily="66" charset="0"/>
              </a:rPr>
              <a:t> data (and comparisons to satellites)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 smtClean="0"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Merged satellite data sets, especially Stratospheric Sounding Unit (SSU)</a:t>
            </a:r>
          </a:p>
          <a:p>
            <a:pPr lvl="1"/>
            <a:r>
              <a:rPr lang="en-US" sz="1600" dirty="0">
                <a:latin typeface="Comic Sans MS" pitchFamily="66" charset="0"/>
              </a:rPr>
              <a:t>	</a:t>
            </a:r>
            <a:endParaRPr lang="en-US" sz="1600" dirty="0" smtClean="0">
              <a:latin typeface="Comic Sans MS" pitchFamily="66" charset="0"/>
            </a:endParaRPr>
          </a:p>
          <a:p>
            <a:pPr lvl="1"/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* SSU is the primary operational satellite data in the middle and upper </a:t>
            </a:r>
          </a:p>
          <a:p>
            <a:pPr lvl="1"/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            stratosphere, but difficult to </a:t>
            </a:r>
            <a:r>
              <a:rPr lang="en-US" sz="1600" dirty="0" smtClean="0">
                <a:latin typeface="Comic Sans MS" pitchFamily="66" charset="0"/>
              </a:rPr>
              <a:t>create </a:t>
            </a:r>
            <a:r>
              <a:rPr lang="en-US" sz="1600" dirty="0" smtClean="0">
                <a:latin typeface="Comic Sans MS" pitchFamily="66" charset="0"/>
              </a:rPr>
              <a:t>a merged climate data record</a:t>
            </a:r>
          </a:p>
          <a:p>
            <a:pPr lvl="1"/>
            <a:endParaRPr lang="en-US" sz="1600" dirty="0">
              <a:latin typeface="Comic Sans MS" pitchFamily="66" charset="0"/>
            </a:endParaRPr>
          </a:p>
          <a:p>
            <a:pPr lvl="1"/>
            <a:r>
              <a:rPr lang="en-US" sz="1600" dirty="0" smtClean="0">
                <a:latin typeface="Comic Sans MS" pitchFamily="66" charset="0"/>
              </a:rPr>
              <a:t>	* focus of meetings in 2011, 2012, 2013</a:t>
            </a:r>
            <a:endParaRPr lang="en-US" sz="16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489" y="3565937"/>
            <a:ext cx="2454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Results from v1 of both </a:t>
            </a:r>
          </a:p>
          <a:p>
            <a:pPr algn="ctr"/>
            <a:r>
              <a:rPr lang="en-US" sz="1600" dirty="0" err="1" smtClean="0"/>
              <a:t>MetO</a:t>
            </a:r>
            <a:r>
              <a:rPr lang="en-US" sz="1600" dirty="0" smtClean="0"/>
              <a:t> and NOAA SSU data.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v</a:t>
            </a:r>
            <a:r>
              <a:rPr lang="en-US" sz="1600" dirty="0" smtClean="0"/>
              <a:t>2 results now available;</a:t>
            </a:r>
          </a:p>
          <a:p>
            <a:pPr algn="ctr"/>
            <a:r>
              <a:rPr lang="en-US" sz="1600" dirty="0"/>
              <a:t>p</a:t>
            </a:r>
            <a:r>
              <a:rPr lang="en-US" sz="1600" dirty="0" smtClean="0"/>
              <a:t>apers </a:t>
            </a:r>
            <a:r>
              <a:rPr lang="en-US" sz="1600" dirty="0" smtClean="0"/>
              <a:t>published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31308" y="2819400"/>
            <a:ext cx="4275307" cy="3458234"/>
            <a:chOff x="4631308" y="2743200"/>
            <a:chExt cx="4275307" cy="3458234"/>
          </a:xfrm>
        </p:grpSpPr>
        <p:grpSp>
          <p:nvGrpSpPr>
            <p:cNvPr id="4" name="Group 3"/>
            <p:cNvGrpSpPr/>
            <p:nvPr/>
          </p:nvGrpSpPr>
          <p:grpSpPr>
            <a:xfrm>
              <a:off x="5105400" y="2953165"/>
              <a:ext cx="3801215" cy="3248269"/>
              <a:chOff x="1661004" y="1145749"/>
              <a:chExt cx="4928284" cy="4848226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1004" y="1145749"/>
                <a:ext cx="4191000" cy="4848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H="1">
                <a:off x="5181600" y="3048000"/>
                <a:ext cx="457200" cy="7620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5181600" y="3429000"/>
                <a:ext cx="457200" cy="7043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715000" y="2892623"/>
                <a:ext cx="860888" cy="440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0000FF"/>
                    </a:solidFill>
                  </a:rPr>
                  <a:t>MetO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99492" y="3352800"/>
                <a:ext cx="889796" cy="440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NOAA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631308" y="3886200"/>
              <a:ext cx="474092" cy="76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94289" y="2743200"/>
              <a:ext cx="1630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Global temp anomalies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3675" y="3533001"/>
              <a:ext cx="643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models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828503" y="3704436"/>
              <a:ext cx="248697" cy="510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106662" y="6248400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Thompson et al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57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74222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SPARC Trends Group meeting     </a:t>
            </a:r>
            <a:r>
              <a:rPr lang="en-US" sz="2000" dirty="0" smtClean="0">
                <a:latin typeface="Comic Sans MS" pitchFamily="66" charset="0"/>
              </a:rPr>
              <a:t>Reading     </a:t>
            </a:r>
            <a:r>
              <a:rPr lang="en-US" sz="2000" dirty="0" smtClean="0">
                <a:latin typeface="Comic Sans MS" pitchFamily="66" charset="0"/>
              </a:rPr>
              <a:t>September 2013</a:t>
            </a:r>
            <a:endParaRPr lang="en-US" sz="2000" dirty="0"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3886" y="1687286"/>
            <a:ext cx="6945086" cy="2318657"/>
            <a:chOff x="1186543" y="3810000"/>
            <a:chExt cx="6945086" cy="23186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 t="26667" r="9881" b="39524"/>
            <a:stretch/>
          </p:blipFill>
          <p:spPr>
            <a:xfrm>
              <a:off x="1186543" y="3810000"/>
              <a:ext cx="6945086" cy="2318657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>
              <a:off x="3733800" y="4038600"/>
              <a:ext cx="76200" cy="2286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5257800" y="4114800"/>
              <a:ext cx="76200" cy="1524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09800" y="4783723"/>
            <a:ext cx="4560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Meeting focused on SSU data and </a:t>
            </a:r>
            <a:r>
              <a:rPr lang="en-US" sz="1600" dirty="0" err="1" smtClean="0">
                <a:latin typeface="Comic Sans MS" pitchFamily="66" charset="0"/>
              </a:rPr>
              <a:t>reanalyses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914" y="609600"/>
            <a:ext cx="795602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Some points: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SSU satellite data now processed by two separate groups, and uncertainties </a:t>
            </a:r>
          </a:p>
          <a:p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are better understood. New climate data records are available.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SSU ends in 2006.  Several groups are exploring extending SSU using AMSU, </a:t>
            </a:r>
          </a:p>
          <a:p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MIPAS, SABER and other satellite data sets.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Observational records for stratosphere have been improved.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Reanalysis data are continually improving, but still a need to understand</a:t>
            </a:r>
          </a:p>
          <a:p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the fundamental observations.</a:t>
            </a:r>
            <a:endParaRPr lang="en-US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604" y="228600"/>
            <a:ext cx="5082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Global temperature anomalies from </a:t>
            </a:r>
            <a:r>
              <a:rPr lang="en-US" sz="2000" dirty="0" err="1" smtClean="0"/>
              <a:t>reanalyses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1360714"/>
            <a:ext cx="7834996" cy="4659086"/>
            <a:chOff x="470804" y="874666"/>
            <a:chExt cx="8346624" cy="50036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856" y="3461657"/>
              <a:ext cx="4009572" cy="240574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04" y="3429000"/>
              <a:ext cx="4082143" cy="24492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05" y="874666"/>
              <a:ext cx="4082143" cy="24492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856" y="896438"/>
              <a:ext cx="4009572" cy="240574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752600" y="914400"/>
            <a:ext cx="1769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lder generation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926068"/>
            <a:ext cx="1874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newer generation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2822" y="29718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MERRA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2982686"/>
            <a:ext cx="131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ERA interim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534566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JRA-25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70315" y="534566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JRA-55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6103908"/>
            <a:ext cx="243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j</a:t>
            </a:r>
            <a:r>
              <a:rPr lang="en-US" sz="1400" b="1" dirty="0" smtClean="0"/>
              <a:t>umps due to satellite changes</a:t>
            </a:r>
            <a:endParaRPr lang="en-US" sz="1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895600" y="5181600"/>
            <a:ext cx="228600" cy="9223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2316366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0-50 km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8600" y="1600200"/>
            <a:ext cx="6341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8600" y="3429000"/>
            <a:ext cx="6341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31368" y="1676400"/>
            <a:ext cx="6825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8193" y="2818618"/>
            <a:ext cx="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61252" y="6257796"/>
            <a:ext cx="1333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rom Craig Long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3768" y="610390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1979</a:t>
            </a:r>
            <a:endParaRPr lang="en-US" sz="1600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884492" y="5876014"/>
            <a:ext cx="152399" cy="2278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9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939994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What’s next for the SPARC Temperature Trends group ?</a:t>
            </a:r>
          </a:p>
          <a:p>
            <a:endParaRPr lang="en-US" sz="1600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sz="1600" u="sng" dirty="0" smtClean="0">
              <a:latin typeface="Comic Sans MS" pitchFamily="66" charset="0"/>
            </a:endParaRPr>
          </a:p>
          <a:p>
            <a:r>
              <a:rPr lang="en-US" sz="1600" u="sng" dirty="0" smtClean="0">
                <a:latin typeface="Comic Sans MS" pitchFamily="66" charset="0"/>
              </a:rPr>
              <a:t>Short </a:t>
            </a:r>
            <a:r>
              <a:rPr lang="en-US" sz="1600" u="sng" dirty="0" smtClean="0">
                <a:latin typeface="Comic Sans MS" pitchFamily="66" charset="0"/>
              </a:rPr>
              <a:t>term (this meeting)</a:t>
            </a:r>
            <a:r>
              <a:rPr lang="en-US" sz="1600" dirty="0" smtClean="0">
                <a:latin typeface="Comic Sans MS" pitchFamily="66" charset="0"/>
              </a:rPr>
              <a:t>:</a:t>
            </a:r>
          </a:p>
          <a:p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revisit </a:t>
            </a:r>
            <a:r>
              <a:rPr lang="en-US" sz="1600" dirty="0" smtClean="0">
                <a:latin typeface="Comic Sans MS" pitchFamily="66" charset="0"/>
              </a:rPr>
              <a:t>comparisons of models and observations (are there any </a:t>
            </a:r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outstanding </a:t>
            </a:r>
            <a:r>
              <a:rPr lang="en-US" sz="1600" dirty="0" smtClean="0">
                <a:latin typeface="Comic Sans MS" pitchFamily="66" charset="0"/>
              </a:rPr>
              <a:t>issues that deserve a group focus? )</a:t>
            </a:r>
          </a:p>
          <a:p>
            <a:pPr algn="ctr"/>
            <a:endParaRPr lang="en-US" sz="1600" dirty="0">
              <a:latin typeface="Comic Sans MS" pitchFamily="66" charset="0"/>
            </a:endParaRPr>
          </a:p>
          <a:p>
            <a:endParaRPr lang="en-US" sz="1600" u="sng" dirty="0" smtClean="0">
              <a:latin typeface="Comic Sans MS" pitchFamily="66" charset="0"/>
            </a:endParaRPr>
          </a:p>
          <a:p>
            <a:r>
              <a:rPr lang="en-US" sz="1600" u="sng" dirty="0" smtClean="0">
                <a:latin typeface="Comic Sans MS" pitchFamily="66" charset="0"/>
              </a:rPr>
              <a:t>Longer term</a:t>
            </a:r>
            <a:r>
              <a:rPr lang="en-US" sz="1600" dirty="0" smtClean="0">
                <a:latin typeface="Comic Sans MS" pitchFamily="66" charset="0"/>
              </a:rPr>
              <a:t>:  </a:t>
            </a:r>
            <a:r>
              <a:rPr lang="en-US" sz="1600" dirty="0" smtClean="0">
                <a:latin typeface="Comic Sans MS" pitchFamily="66" charset="0"/>
              </a:rPr>
              <a:t>???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i="1" dirty="0" smtClean="0">
                <a:solidFill>
                  <a:srgbClr val="FF0000"/>
                </a:solidFill>
                <a:latin typeface="Comic Sans MS" pitchFamily="66" charset="0"/>
              </a:rPr>
              <a:t>Part of the focus of this meeting is to help determine future structure and plans</a:t>
            </a:r>
            <a:endParaRPr lang="en-US" sz="16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Is there a need for this group going forward? </a:t>
            </a:r>
            <a:r>
              <a:rPr lang="en-US" sz="1600" dirty="0" smtClean="0">
                <a:latin typeface="Comic Sans MS" pitchFamily="66" charset="0"/>
              </a:rPr>
              <a:t> How </a:t>
            </a:r>
            <a:r>
              <a:rPr lang="en-US" sz="1600" dirty="0" smtClean="0">
                <a:latin typeface="Comic Sans MS" pitchFamily="66" charset="0"/>
              </a:rPr>
              <a:t>does it fit into evolving </a:t>
            </a:r>
          </a:p>
          <a:p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SPARC/WCRP </a:t>
            </a:r>
            <a:r>
              <a:rPr lang="en-US" sz="1600" dirty="0" smtClean="0">
                <a:latin typeface="Comic Sans MS" pitchFamily="66" charset="0"/>
              </a:rPr>
              <a:t>goals, plans and other activities?</a:t>
            </a:r>
          </a:p>
          <a:p>
            <a:r>
              <a:rPr lang="en-US" sz="1600" dirty="0" smtClean="0">
                <a:latin typeface="Comic Sans MS" pitchFamily="66" charset="0"/>
              </a:rPr>
              <a:t>  </a:t>
            </a:r>
            <a:endParaRPr lang="en-US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H</a:t>
            </a:r>
            <a:r>
              <a:rPr lang="en-US" sz="1600" dirty="0" smtClean="0">
                <a:latin typeface="Comic Sans MS" pitchFamily="66" charset="0"/>
              </a:rPr>
              <a:t>ow should membership and leadership evolve</a:t>
            </a:r>
            <a:r>
              <a:rPr lang="en-US" sz="1600" dirty="0" smtClean="0">
                <a:latin typeface="Comic Sans MS" pitchFamily="66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What are some alternative options?</a:t>
            </a:r>
            <a:r>
              <a:rPr lang="en-US" sz="1600" dirty="0" smtClean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Focused discussions this afternoon and tomorrow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169</Words>
  <Application>Microsoft Office PowerPoint</Application>
  <PresentationFormat>On-screen Show (4:3)</PresentationFormat>
  <Paragraphs>89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Randel</dc:creator>
  <cp:lastModifiedBy>William Randel</cp:lastModifiedBy>
  <cp:revision>31</cp:revision>
  <dcterms:created xsi:type="dcterms:W3CDTF">2011-09-01T20:36:31Z</dcterms:created>
  <dcterms:modified xsi:type="dcterms:W3CDTF">2015-04-08T18:14:31Z</dcterms:modified>
</cp:coreProperties>
</file>